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4"/>
  </p:notesMasterIdLst>
  <p:sldIdLst>
    <p:sldId id="324" r:id="rId5"/>
    <p:sldId id="326" r:id="rId6"/>
    <p:sldId id="327" r:id="rId7"/>
    <p:sldId id="337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1" r:id="rId20"/>
    <p:sldId id="350" r:id="rId21"/>
    <p:sldId id="353" r:id="rId22"/>
    <p:sldId id="354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uvudpresentation" id="{6746E26B-A332-2E42-9FFB-9DFFCEA50A3C}">
          <p14:sldIdLst/>
        </p14:section>
        <p14:section name="Bildsidor med citatpuff" id="{FC4A273B-A1BE-6F4E-9D1D-4A3D7CD257A1}">
          <p14:sldIdLst/>
        </p14:section>
        <p14:section name="Alternativ, gul bakgrund" id="{CB94AF79-0AB0-F545-8311-56CC02F2E739}">
          <p14:sldIdLst/>
        </p14:section>
        <p14:section name="Alternativ, grön bakgrund" id="{CF1ED4FA-EEBB-974E-B4C0-20AE01F03DC2}">
          <p14:sldIdLst/>
        </p14:section>
        <p14:section name="Alternativ, blå bakgrund" id="{7B0B2F35-C87F-A841-A212-9CA9111FAE6F}">
          <p14:sldIdLst/>
        </p14:section>
        <p14:section name="Alternativ, aprikos bakgrund" id="{C90686DC-05FF-F443-B00E-8ED6B74F8E1F}">
          <p14:sldIdLst/>
        </p14:section>
        <p14:section name="Alternativ, vit bakgrund" id="{CA78D6D9-1A72-8C41-83A6-C3D063E46B79}">
          <p14:sldIdLst>
            <p14:sldId id="324"/>
            <p14:sldId id="326"/>
            <p14:sldId id="327"/>
            <p14:sldId id="337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1"/>
            <p14:sldId id="350"/>
            <p14:sldId id="353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863"/>
    <a:srgbClr val="D57667"/>
    <a:srgbClr val="D576FF"/>
    <a:srgbClr val="7FB585"/>
    <a:srgbClr val="34A8E3"/>
    <a:srgbClr val="E6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A9371D-D6AA-44DD-B9E4-34AD15906A1E}" v="641" dt="2023-02-03T12:34:18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4" autoAdjust="0"/>
    <p:restoredTop sz="93792" autoAdjust="0"/>
  </p:normalViewPr>
  <p:slideViewPr>
    <p:cSldViewPr snapToGrid="0">
      <p:cViewPr varScale="1">
        <p:scale>
          <a:sx n="79" d="100"/>
          <a:sy n="79" d="100"/>
        </p:scale>
        <p:origin x="86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14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262E2C2-27AA-4BB6-BD69-DB02EF11FF9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1. Skapa förutsättningar</a:t>
          </a:r>
        </a:p>
      </dgm:t>
    </dgm:pt>
    <dgm:pt modelId="{E46068D0-297B-4618-A47D-0F5EEB61D5B2}" type="parTrans" cxnId="{2C9FE032-D2A1-420F-ABA3-218CCF7DFA88}">
      <dgm:prSet/>
      <dgm:spPr/>
      <dgm:t>
        <a:bodyPr/>
        <a:lstStyle/>
        <a:p>
          <a:endParaRPr lang="sv-SE"/>
        </a:p>
      </dgm:t>
    </dgm:pt>
    <dgm:pt modelId="{78A02510-DDFB-4F52-8641-229D6368565A}" type="sibTrans" cxnId="{2C9FE032-D2A1-420F-ABA3-218CCF7DFA88}">
      <dgm:prSet/>
      <dgm:spPr>
        <a:ln w="19050"/>
      </dgm:spPr>
      <dgm:t>
        <a:bodyPr/>
        <a:lstStyle/>
        <a:p>
          <a:endParaRPr lang="sv-SE"/>
        </a:p>
      </dgm:t>
    </dgm:pt>
    <dgm:pt modelId="{2F14DB28-27F6-4468-A7C1-85308A04CBC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2. Träning och utbildning</a:t>
          </a:r>
        </a:p>
      </dgm:t>
    </dgm:pt>
    <dgm:pt modelId="{AD5951FB-4738-4692-9D52-A9019A07A37B}" type="parTrans" cxnId="{0B68D9BB-37CC-4595-9EB4-BADD971F3E9C}">
      <dgm:prSet/>
      <dgm:spPr/>
      <dgm:t>
        <a:bodyPr/>
        <a:lstStyle/>
        <a:p>
          <a:endParaRPr lang="sv-SE"/>
        </a:p>
      </dgm:t>
    </dgm:pt>
    <dgm:pt modelId="{63CC2355-1325-48B4-B2C9-E6090E1CEF17}" type="sibTrans" cxnId="{0B68D9BB-37CC-4595-9EB4-BADD971F3E9C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2D39053-F69E-4833-BF65-587A92928F2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3. Mätning och återkoppling</a:t>
          </a:r>
        </a:p>
      </dgm:t>
    </dgm:pt>
    <dgm:pt modelId="{86AB0097-25D0-4AF5-B94D-892A98827451}" type="parTrans" cxnId="{FD01838D-48C6-4D55-AEED-7A692B88CFFE}">
      <dgm:prSet/>
      <dgm:spPr/>
      <dgm:t>
        <a:bodyPr/>
        <a:lstStyle/>
        <a:p>
          <a:endParaRPr lang="sv-SE"/>
        </a:p>
      </dgm:t>
    </dgm:pt>
    <dgm:pt modelId="{2B5C83F9-D24E-4956-A075-92A6FF981474}" type="sibTrans" cxnId="{FD01838D-48C6-4D55-AEED-7A692B88CFF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E497E40E-3BFA-4590-823F-6906D653EC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4. Sprid budskapet</a:t>
          </a:r>
        </a:p>
      </dgm:t>
    </dgm:pt>
    <dgm:pt modelId="{C56F08DE-BC7B-4A48-9F22-DF7976710C60}" type="parTrans" cxnId="{EE6F7288-9171-4EE1-9A58-964FADCC6759}">
      <dgm:prSet/>
      <dgm:spPr/>
      <dgm:t>
        <a:bodyPr/>
        <a:lstStyle/>
        <a:p>
          <a:endParaRPr lang="sv-SE"/>
        </a:p>
      </dgm:t>
    </dgm:pt>
    <dgm:pt modelId="{B9515D2D-1189-452A-BC48-E925E8CC7765}" type="sibTrans" cxnId="{EE6F7288-9171-4EE1-9A58-964FADCC6759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1913B6B-5316-4C16-8163-7FE583DE74E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5. Patientsäkerhetskultur Ledningens engagemang</a:t>
          </a:r>
        </a:p>
      </dgm:t>
    </dgm:pt>
    <dgm:pt modelId="{12A2C2BD-10F3-48B2-8920-9640BE9AE326}" type="parTrans" cxnId="{80214D51-7DA9-4AC9-9F53-CCBEA46C1FCB}">
      <dgm:prSet/>
      <dgm:spPr/>
      <dgm:t>
        <a:bodyPr/>
        <a:lstStyle/>
        <a:p>
          <a:endParaRPr lang="sv-SE"/>
        </a:p>
      </dgm:t>
    </dgm:pt>
    <dgm:pt modelId="{657FB0C4-4BDC-4C88-AF58-2A5AA0D27CBC}" type="sibTrans" cxnId="{80214D51-7DA9-4AC9-9F53-CCBEA46C1FCB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  <dgm:pt modelId="{6DA52172-4C73-4A19-8B51-2C9C685F326E}" type="pres">
      <dgm:prSet presAssocID="{8262E2C2-27AA-4BB6-BD69-DB02EF11FF99}" presName="node" presStyleLbl="node1" presStyleIdx="0" presStyleCnt="5" custScaleX="130101">
        <dgm:presLayoutVars>
          <dgm:bulletEnabled val="1"/>
        </dgm:presLayoutVars>
      </dgm:prSet>
      <dgm:spPr/>
    </dgm:pt>
    <dgm:pt modelId="{7D392700-CBD6-4FC5-9D6C-33EF44DED600}" type="pres">
      <dgm:prSet presAssocID="{8262E2C2-27AA-4BB6-BD69-DB02EF11FF99}" presName="spNode" presStyleCnt="0"/>
      <dgm:spPr/>
    </dgm:pt>
    <dgm:pt modelId="{3D58580A-98A4-4812-BD8B-FC4401F9A3DD}" type="pres">
      <dgm:prSet presAssocID="{78A02510-DDFB-4F52-8641-229D6368565A}" presName="sibTrans" presStyleLbl="sibTrans1D1" presStyleIdx="0" presStyleCnt="5"/>
      <dgm:spPr/>
    </dgm:pt>
    <dgm:pt modelId="{A8EE36A8-212B-4CF3-AA58-7902AA3697EC}" type="pres">
      <dgm:prSet presAssocID="{2F14DB28-27F6-4468-A7C1-85308A04CBC9}" presName="node" presStyleLbl="node1" presStyleIdx="1" presStyleCnt="5" custScaleX="126630">
        <dgm:presLayoutVars>
          <dgm:bulletEnabled val="1"/>
        </dgm:presLayoutVars>
      </dgm:prSet>
      <dgm:spPr/>
    </dgm:pt>
    <dgm:pt modelId="{0E6C05C0-D233-4B4A-8C47-364E58579990}" type="pres">
      <dgm:prSet presAssocID="{2F14DB28-27F6-4468-A7C1-85308A04CBC9}" presName="spNode" presStyleCnt="0"/>
      <dgm:spPr/>
    </dgm:pt>
    <dgm:pt modelId="{A978E054-5B8B-452C-8939-81394CCFE54C}" type="pres">
      <dgm:prSet presAssocID="{63CC2355-1325-48B4-B2C9-E6090E1CEF17}" presName="sibTrans" presStyleLbl="sibTrans1D1" presStyleIdx="1" presStyleCnt="5"/>
      <dgm:spPr/>
    </dgm:pt>
    <dgm:pt modelId="{3EB992B0-1A90-47C3-AFE3-7E6E56C96A4E}" type="pres">
      <dgm:prSet presAssocID="{F2D39053-F69E-4833-BF65-587A92928F20}" presName="node" presStyleLbl="node1" presStyleIdx="2" presStyleCnt="5" custScaleX="119984">
        <dgm:presLayoutVars>
          <dgm:bulletEnabled val="1"/>
        </dgm:presLayoutVars>
      </dgm:prSet>
      <dgm:spPr/>
    </dgm:pt>
    <dgm:pt modelId="{7CDE9041-59AC-488D-90C7-7EDE1E93CAD4}" type="pres">
      <dgm:prSet presAssocID="{F2D39053-F69E-4833-BF65-587A92928F20}" presName="spNode" presStyleCnt="0"/>
      <dgm:spPr/>
    </dgm:pt>
    <dgm:pt modelId="{DC085990-1950-452F-882E-F0A328A07050}" type="pres">
      <dgm:prSet presAssocID="{2B5C83F9-D24E-4956-A075-92A6FF981474}" presName="sibTrans" presStyleLbl="sibTrans1D1" presStyleIdx="2" presStyleCnt="5"/>
      <dgm:spPr/>
    </dgm:pt>
    <dgm:pt modelId="{3DFDE5D1-AA22-4EDE-B7EA-0A2D41E16B8F}" type="pres">
      <dgm:prSet presAssocID="{E497E40E-3BFA-4590-823F-6906D653EC45}" presName="node" presStyleLbl="node1" presStyleIdx="3" presStyleCnt="5" custScaleX="116818">
        <dgm:presLayoutVars>
          <dgm:bulletEnabled val="1"/>
        </dgm:presLayoutVars>
      </dgm:prSet>
      <dgm:spPr/>
    </dgm:pt>
    <dgm:pt modelId="{F7FB6029-2746-42FE-88AF-8BD8C34FA644}" type="pres">
      <dgm:prSet presAssocID="{E497E40E-3BFA-4590-823F-6906D653EC45}" presName="spNode" presStyleCnt="0"/>
      <dgm:spPr/>
    </dgm:pt>
    <dgm:pt modelId="{4B077A62-A1C9-4FB9-BA3C-45361D5B28C1}" type="pres">
      <dgm:prSet presAssocID="{B9515D2D-1189-452A-BC48-E925E8CC7765}" presName="sibTrans" presStyleLbl="sibTrans1D1" presStyleIdx="3" presStyleCnt="5"/>
      <dgm:spPr/>
    </dgm:pt>
    <dgm:pt modelId="{DA9B9C17-39E3-4F4D-8D5B-1FA386FEA358}" type="pres">
      <dgm:prSet presAssocID="{F1913B6B-5316-4C16-8163-7FE583DE74E5}" presName="node" presStyleLbl="node1" presStyleIdx="4" presStyleCnt="5" custScaleX="159536">
        <dgm:presLayoutVars>
          <dgm:bulletEnabled val="1"/>
        </dgm:presLayoutVars>
      </dgm:prSet>
      <dgm:spPr/>
    </dgm:pt>
    <dgm:pt modelId="{A0386FE2-450C-4FEA-ABEA-EDE5B29608DA}" type="pres">
      <dgm:prSet presAssocID="{F1913B6B-5316-4C16-8163-7FE583DE74E5}" presName="spNode" presStyleCnt="0"/>
      <dgm:spPr/>
    </dgm:pt>
    <dgm:pt modelId="{C055F776-504B-4CD8-878F-C92300667D6F}" type="pres">
      <dgm:prSet presAssocID="{657FB0C4-4BDC-4C88-AF58-2A5AA0D27CBC}" presName="sibTrans" presStyleLbl="sibTrans1D1" presStyleIdx="4" presStyleCnt="5"/>
      <dgm:spPr/>
    </dgm:pt>
  </dgm:ptLst>
  <dgm:cxnLst>
    <dgm:cxn modelId="{CE62DE0E-0A94-4CA0-93A2-57A47A4445E2}" type="presOf" srcId="{657FB0C4-4BDC-4C88-AF58-2A5AA0D27CBC}" destId="{C055F776-504B-4CD8-878F-C92300667D6F}" srcOrd="0" destOrd="0" presId="urn:microsoft.com/office/officeart/2005/8/layout/cycle5"/>
    <dgm:cxn modelId="{633B1214-D6E4-4941-89F5-69906BA8E8F5}" type="presOf" srcId="{D0066A39-E16D-4E6D-B0B1-1226262032F2}" destId="{1B71F6EA-551E-499A-8489-0F9B70A820BA}" srcOrd="0" destOrd="0" presId="urn:microsoft.com/office/officeart/2005/8/layout/cycle5"/>
    <dgm:cxn modelId="{86C5062D-328F-4A69-A709-08E88C97A4F8}" type="presOf" srcId="{F1913B6B-5316-4C16-8163-7FE583DE74E5}" destId="{DA9B9C17-39E3-4F4D-8D5B-1FA386FEA358}" srcOrd="0" destOrd="0" presId="urn:microsoft.com/office/officeart/2005/8/layout/cycle5"/>
    <dgm:cxn modelId="{2C9FE032-D2A1-420F-ABA3-218CCF7DFA88}" srcId="{D0066A39-E16D-4E6D-B0B1-1226262032F2}" destId="{8262E2C2-27AA-4BB6-BD69-DB02EF11FF99}" srcOrd="0" destOrd="0" parTransId="{E46068D0-297B-4618-A47D-0F5EEB61D5B2}" sibTransId="{78A02510-DDFB-4F52-8641-229D6368565A}"/>
    <dgm:cxn modelId="{DE1A385E-4804-4E1C-B432-17F4E865769B}" type="presOf" srcId="{E497E40E-3BFA-4590-823F-6906D653EC45}" destId="{3DFDE5D1-AA22-4EDE-B7EA-0A2D41E16B8F}" srcOrd="0" destOrd="0" presId="urn:microsoft.com/office/officeart/2005/8/layout/cycle5"/>
    <dgm:cxn modelId="{136D4C66-AA31-47FE-AA3B-36BCC8964709}" type="presOf" srcId="{F2D39053-F69E-4833-BF65-587A92928F20}" destId="{3EB992B0-1A90-47C3-AFE3-7E6E56C96A4E}" srcOrd="0" destOrd="0" presId="urn:microsoft.com/office/officeart/2005/8/layout/cycle5"/>
    <dgm:cxn modelId="{80214D51-7DA9-4AC9-9F53-CCBEA46C1FCB}" srcId="{D0066A39-E16D-4E6D-B0B1-1226262032F2}" destId="{F1913B6B-5316-4C16-8163-7FE583DE74E5}" srcOrd="4" destOrd="0" parTransId="{12A2C2BD-10F3-48B2-8920-9640BE9AE326}" sibTransId="{657FB0C4-4BDC-4C88-AF58-2A5AA0D27CBC}"/>
    <dgm:cxn modelId="{F5C1757D-C153-42DA-9F34-4D13C3DB7CA3}" type="presOf" srcId="{78A02510-DDFB-4F52-8641-229D6368565A}" destId="{3D58580A-98A4-4812-BD8B-FC4401F9A3DD}" srcOrd="0" destOrd="0" presId="urn:microsoft.com/office/officeart/2005/8/layout/cycle5"/>
    <dgm:cxn modelId="{EE6F7288-9171-4EE1-9A58-964FADCC6759}" srcId="{D0066A39-E16D-4E6D-B0B1-1226262032F2}" destId="{E497E40E-3BFA-4590-823F-6906D653EC45}" srcOrd="3" destOrd="0" parTransId="{C56F08DE-BC7B-4A48-9F22-DF7976710C60}" sibTransId="{B9515D2D-1189-452A-BC48-E925E8CC7765}"/>
    <dgm:cxn modelId="{FD01838D-48C6-4D55-AEED-7A692B88CFFE}" srcId="{D0066A39-E16D-4E6D-B0B1-1226262032F2}" destId="{F2D39053-F69E-4833-BF65-587A92928F20}" srcOrd="2" destOrd="0" parTransId="{86AB0097-25D0-4AF5-B94D-892A98827451}" sibTransId="{2B5C83F9-D24E-4956-A075-92A6FF981474}"/>
    <dgm:cxn modelId="{D1110C9A-60E9-4DA1-BAD4-8E20E976DEE6}" type="presOf" srcId="{2B5C83F9-D24E-4956-A075-92A6FF981474}" destId="{DC085990-1950-452F-882E-F0A328A07050}" srcOrd="0" destOrd="0" presId="urn:microsoft.com/office/officeart/2005/8/layout/cycle5"/>
    <dgm:cxn modelId="{309001A5-F840-4761-998B-12AC8CACD5C6}" type="presOf" srcId="{B9515D2D-1189-452A-BC48-E925E8CC7765}" destId="{4B077A62-A1C9-4FB9-BA3C-45361D5B28C1}" srcOrd="0" destOrd="0" presId="urn:microsoft.com/office/officeart/2005/8/layout/cycle5"/>
    <dgm:cxn modelId="{0B68D9BB-37CC-4595-9EB4-BADD971F3E9C}" srcId="{D0066A39-E16D-4E6D-B0B1-1226262032F2}" destId="{2F14DB28-27F6-4468-A7C1-85308A04CBC9}" srcOrd="1" destOrd="0" parTransId="{AD5951FB-4738-4692-9D52-A9019A07A37B}" sibTransId="{63CC2355-1325-48B4-B2C9-E6090E1CEF17}"/>
    <dgm:cxn modelId="{8D144DF2-163A-4C92-A7D1-0ECB1DCB16CC}" type="presOf" srcId="{8262E2C2-27AA-4BB6-BD69-DB02EF11FF99}" destId="{6DA52172-4C73-4A19-8B51-2C9C685F326E}" srcOrd="0" destOrd="0" presId="urn:microsoft.com/office/officeart/2005/8/layout/cycle5"/>
    <dgm:cxn modelId="{3E1669F7-9F14-45C1-8317-92F94DD928C9}" type="presOf" srcId="{63CC2355-1325-48B4-B2C9-E6090E1CEF17}" destId="{A978E054-5B8B-452C-8939-81394CCFE54C}" srcOrd="0" destOrd="0" presId="urn:microsoft.com/office/officeart/2005/8/layout/cycle5"/>
    <dgm:cxn modelId="{214F4FF7-A1FE-4843-AE01-6BA8CD17B27A}" type="presOf" srcId="{2F14DB28-27F6-4468-A7C1-85308A04CBC9}" destId="{A8EE36A8-212B-4CF3-AA58-7902AA3697EC}" srcOrd="0" destOrd="0" presId="urn:microsoft.com/office/officeart/2005/8/layout/cycle5"/>
    <dgm:cxn modelId="{C759570D-B264-410A-BA16-EF2814C77F60}" type="presParOf" srcId="{1B71F6EA-551E-499A-8489-0F9B70A820BA}" destId="{6DA52172-4C73-4A19-8B51-2C9C685F326E}" srcOrd="0" destOrd="0" presId="urn:microsoft.com/office/officeart/2005/8/layout/cycle5"/>
    <dgm:cxn modelId="{6FF6F122-9760-4040-93D4-864C85D4F342}" type="presParOf" srcId="{1B71F6EA-551E-499A-8489-0F9B70A820BA}" destId="{7D392700-CBD6-4FC5-9D6C-33EF44DED600}" srcOrd="1" destOrd="0" presId="urn:microsoft.com/office/officeart/2005/8/layout/cycle5"/>
    <dgm:cxn modelId="{7229DEFA-C0E9-4529-B72F-77F56D6683D3}" type="presParOf" srcId="{1B71F6EA-551E-499A-8489-0F9B70A820BA}" destId="{3D58580A-98A4-4812-BD8B-FC4401F9A3DD}" srcOrd="2" destOrd="0" presId="urn:microsoft.com/office/officeart/2005/8/layout/cycle5"/>
    <dgm:cxn modelId="{0E4FF0EE-9FFE-469B-9BB2-DCA2E9C2835B}" type="presParOf" srcId="{1B71F6EA-551E-499A-8489-0F9B70A820BA}" destId="{A8EE36A8-212B-4CF3-AA58-7902AA3697EC}" srcOrd="3" destOrd="0" presId="urn:microsoft.com/office/officeart/2005/8/layout/cycle5"/>
    <dgm:cxn modelId="{80DA7287-9C21-40AD-A7BE-8BD00CC300EA}" type="presParOf" srcId="{1B71F6EA-551E-499A-8489-0F9B70A820BA}" destId="{0E6C05C0-D233-4B4A-8C47-364E58579990}" srcOrd="4" destOrd="0" presId="urn:microsoft.com/office/officeart/2005/8/layout/cycle5"/>
    <dgm:cxn modelId="{AA05ADE5-0C75-4369-883F-BCA1ABD3A015}" type="presParOf" srcId="{1B71F6EA-551E-499A-8489-0F9B70A820BA}" destId="{A978E054-5B8B-452C-8939-81394CCFE54C}" srcOrd="5" destOrd="0" presId="urn:microsoft.com/office/officeart/2005/8/layout/cycle5"/>
    <dgm:cxn modelId="{6E9447F2-005E-4D43-A30D-739606636BE0}" type="presParOf" srcId="{1B71F6EA-551E-499A-8489-0F9B70A820BA}" destId="{3EB992B0-1A90-47C3-AFE3-7E6E56C96A4E}" srcOrd="6" destOrd="0" presId="urn:microsoft.com/office/officeart/2005/8/layout/cycle5"/>
    <dgm:cxn modelId="{FD706BBB-4E2F-4233-825A-C0FE609A066D}" type="presParOf" srcId="{1B71F6EA-551E-499A-8489-0F9B70A820BA}" destId="{7CDE9041-59AC-488D-90C7-7EDE1E93CAD4}" srcOrd="7" destOrd="0" presId="urn:microsoft.com/office/officeart/2005/8/layout/cycle5"/>
    <dgm:cxn modelId="{9F196A99-9563-469C-AAB4-518B6CD3A971}" type="presParOf" srcId="{1B71F6EA-551E-499A-8489-0F9B70A820BA}" destId="{DC085990-1950-452F-882E-F0A328A07050}" srcOrd="8" destOrd="0" presId="urn:microsoft.com/office/officeart/2005/8/layout/cycle5"/>
    <dgm:cxn modelId="{D5E349CD-6BF7-4767-BE6B-5A778A05F47A}" type="presParOf" srcId="{1B71F6EA-551E-499A-8489-0F9B70A820BA}" destId="{3DFDE5D1-AA22-4EDE-B7EA-0A2D41E16B8F}" srcOrd="9" destOrd="0" presId="urn:microsoft.com/office/officeart/2005/8/layout/cycle5"/>
    <dgm:cxn modelId="{2F22DC58-8EF6-445B-AADA-E342BDB7F141}" type="presParOf" srcId="{1B71F6EA-551E-499A-8489-0F9B70A820BA}" destId="{F7FB6029-2746-42FE-88AF-8BD8C34FA644}" srcOrd="10" destOrd="0" presId="urn:microsoft.com/office/officeart/2005/8/layout/cycle5"/>
    <dgm:cxn modelId="{7F451D4B-0190-4BB5-A61C-2CD0E066715F}" type="presParOf" srcId="{1B71F6EA-551E-499A-8489-0F9B70A820BA}" destId="{4B077A62-A1C9-4FB9-BA3C-45361D5B28C1}" srcOrd="11" destOrd="0" presId="urn:microsoft.com/office/officeart/2005/8/layout/cycle5"/>
    <dgm:cxn modelId="{8AF9B922-ADD8-4194-89ED-81728C5F1E6D}" type="presParOf" srcId="{1B71F6EA-551E-499A-8489-0F9B70A820BA}" destId="{DA9B9C17-39E3-4F4D-8D5B-1FA386FEA358}" srcOrd="12" destOrd="0" presId="urn:microsoft.com/office/officeart/2005/8/layout/cycle5"/>
    <dgm:cxn modelId="{3A9699BA-742E-4872-B01A-67747E84269B}" type="presParOf" srcId="{1B71F6EA-551E-499A-8489-0F9B70A820BA}" destId="{A0386FE2-450C-4FEA-ABEA-EDE5B29608DA}" srcOrd="13" destOrd="0" presId="urn:microsoft.com/office/officeart/2005/8/layout/cycle5"/>
    <dgm:cxn modelId="{E0C865FD-0527-459F-AAD9-9BABDAB6E929}" type="presParOf" srcId="{1B71F6EA-551E-499A-8489-0F9B70A820BA}" destId="{C055F776-504B-4CD8-878F-C92300667D6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262E2C2-27AA-4BB6-BD69-DB02EF11FF9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1. Skapa förutsättningar</a:t>
          </a:r>
        </a:p>
      </dgm:t>
    </dgm:pt>
    <dgm:pt modelId="{E46068D0-297B-4618-A47D-0F5EEB61D5B2}" type="parTrans" cxnId="{2C9FE032-D2A1-420F-ABA3-218CCF7DFA88}">
      <dgm:prSet/>
      <dgm:spPr/>
      <dgm:t>
        <a:bodyPr/>
        <a:lstStyle/>
        <a:p>
          <a:endParaRPr lang="sv-SE"/>
        </a:p>
      </dgm:t>
    </dgm:pt>
    <dgm:pt modelId="{78A02510-DDFB-4F52-8641-229D6368565A}" type="sibTrans" cxnId="{2C9FE032-D2A1-420F-ABA3-218CCF7DFA88}">
      <dgm:prSet/>
      <dgm:spPr>
        <a:ln w="19050"/>
      </dgm:spPr>
      <dgm:t>
        <a:bodyPr/>
        <a:lstStyle/>
        <a:p>
          <a:endParaRPr lang="sv-SE"/>
        </a:p>
      </dgm:t>
    </dgm:pt>
    <dgm:pt modelId="{2F14DB28-27F6-4468-A7C1-85308A04CBC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2. Träning och utbildning</a:t>
          </a:r>
        </a:p>
      </dgm:t>
    </dgm:pt>
    <dgm:pt modelId="{AD5951FB-4738-4692-9D52-A9019A07A37B}" type="parTrans" cxnId="{0B68D9BB-37CC-4595-9EB4-BADD971F3E9C}">
      <dgm:prSet/>
      <dgm:spPr/>
      <dgm:t>
        <a:bodyPr/>
        <a:lstStyle/>
        <a:p>
          <a:endParaRPr lang="sv-SE"/>
        </a:p>
      </dgm:t>
    </dgm:pt>
    <dgm:pt modelId="{63CC2355-1325-48B4-B2C9-E6090E1CEF17}" type="sibTrans" cxnId="{0B68D9BB-37CC-4595-9EB4-BADD971F3E9C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2D39053-F69E-4833-BF65-587A92928F2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3. Mätning och återkoppling</a:t>
          </a:r>
        </a:p>
      </dgm:t>
    </dgm:pt>
    <dgm:pt modelId="{86AB0097-25D0-4AF5-B94D-892A98827451}" type="parTrans" cxnId="{FD01838D-48C6-4D55-AEED-7A692B88CFFE}">
      <dgm:prSet/>
      <dgm:spPr/>
      <dgm:t>
        <a:bodyPr/>
        <a:lstStyle/>
        <a:p>
          <a:endParaRPr lang="sv-SE"/>
        </a:p>
      </dgm:t>
    </dgm:pt>
    <dgm:pt modelId="{2B5C83F9-D24E-4956-A075-92A6FF981474}" type="sibTrans" cxnId="{FD01838D-48C6-4D55-AEED-7A692B88CFF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E497E40E-3BFA-4590-823F-6906D653EC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4. Sprid budskapet</a:t>
          </a:r>
        </a:p>
      </dgm:t>
    </dgm:pt>
    <dgm:pt modelId="{C56F08DE-BC7B-4A48-9F22-DF7976710C60}" type="parTrans" cxnId="{EE6F7288-9171-4EE1-9A58-964FADCC6759}">
      <dgm:prSet/>
      <dgm:spPr/>
      <dgm:t>
        <a:bodyPr/>
        <a:lstStyle/>
        <a:p>
          <a:endParaRPr lang="sv-SE"/>
        </a:p>
      </dgm:t>
    </dgm:pt>
    <dgm:pt modelId="{B9515D2D-1189-452A-BC48-E925E8CC7765}" type="sibTrans" cxnId="{EE6F7288-9171-4EE1-9A58-964FADCC6759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1913B6B-5316-4C16-8163-7FE583DE74E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5. Patientsäkerhetskultur Ledningens engagemang</a:t>
          </a:r>
        </a:p>
      </dgm:t>
    </dgm:pt>
    <dgm:pt modelId="{12A2C2BD-10F3-48B2-8920-9640BE9AE326}" type="parTrans" cxnId="{80214D51-7DA9-4AC9-9F53-CCBEA46C1FCB}">
      <dgm:prSet/>
      <dgm:spPr/>
      <dgm:t>
        <a:bodyPr/>
        <a:lstStyle/>
        <a:p>
          <a:endParaRPr lang="sv-SE"/>
        </a:p>
      </dgm:t>
    </dgm:pt>
    <dgm:pt modelId="{657FB0C4-4BDC-4C88-AF58-2A5AA0D27CBC}" type="sibTrans" cxnId="{80214D51-7DA9-4AC9-9F53-CCBEA46C1FCB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  <dgm:pt modelId="{6DA52172-4C73-4A19-8B51-2C9C685F326E}" type="pres">
      <dgm:prSet presAssocID="{8262E2C2-27AA-4BB6-BD69-DB02EF11FF99}" presName="node" presStyleLbl="node1" presStyleIdx="0" presStyleCnt="5" custScaleX="130101">
        <dgm:presLayoutVars>
          <dgm:bulletEnabled val="1"/>
        </dgm:presLayoutVars>
      </dgm:prSet>
      <dgm:spPr/>
    </dgm:pt>
    <dgm:pt modelId="{7D392700-CBD6-4FC5-9D6C-33EF44DED600}" type="pres">
      <dgm:prSet presAssocID="{8262E2C2-27AA-4BB6-BD69-DB02EF11FF99}" presName="spNode" presStyleCnt="0"/>
      <dgm:spPr/>
    </dgm:pt>
    <dgm:pt modelId="{3D58580A-98A4-4812-BD8B-FC4401F9A3DD}" type="pres">
      <dgm:prSet presAssocID="{78A02510-DDFB-4F52-8641-229D6368565A}" presName="sibTrans" presStyleLbl="sibTrans1D1" presStyleIdx="0" presStyleCnt="5"/>
      <dgm:spPr/>
    </dgm:pt>
    <dgm:pt modelId="{A8EE36A8-212B-4CF3-AA58-7902AA3697EC}" type="pres">
      <dgm:prSet presAssocID="{2F14DB28-27F6-4468-A7C1-85308A04CBC9}" presName="node" presStyleLbl="node1" presStyleIdx="1" presStyleCnt="5" custScaleX="126630">
        <dgm:presLayoutVars>
          <dgm:bulletEnabled val="1"/>
        </dgm:presLayoutVars>
      </dgm:prSet>
      <dgm:spPr/>
    </dgm:pt>
    <dgm:pt modelId="{0E6C05C0-D233-4B4A-8C47-364E58579990}" type="pres">
      <dgm:prSet presAssocID="{2F14DB28-27F6-4468-A7C1-85308A04CBC9}" presName="spNode" presStyleCnt="0"/>
      <dgm:spPr/>
    </dgm:pt>
    <dgm:pt modelId="{A978E054-5B8B-452C-8939-81394CCFE54C}" type="pres">
      <dgm:prSet presAssocID="{63CC2355-1325-48B4-B2C9-E6090E1CEF17}" presName="sibTrans" presStyleLbl="sibTrans1D1" presStyleIdx="1" presStyleCnt="5"/>
      <dgm:spPr/>
    </dgm:pt>
    <dgm:pt modelId="{3EB992B0-1A90-47C3-AFE3-7E6E56C96A4E}" type="pres">
      <dgm:prSet presAssocID="{F2D39053-F69E-4833-BF65-587A92928F20}" presName="node" presStyleLbl="node1" presStyleIdx="2" presStyleCnt="5" custScaleX="119984">
        <dgm:presLayoutVars>
          <dgm:bulletEnabled val="1"/>
        </dgm:presLayoutVars>
      </dgm:prSet>
      <dgm:spPr/>
    </dgm:pt>
    <dgm:pt modelId="{7CDE9041-59AC-488D-90C7-7EDE1E93CAD4}" type="pres">
      <dgm:prSet presAssocID="{F2D39053-F69E-4833-BF65-587A92928F20}" presName="spNode" presStyleCnt="0"/>
      <dgm:spPr/>
    </dgm:pt>
    <dgm:pt modelId="{DC085990-1950-452F-882E-F0A328A07050}" type="pres">
      <dgm:prSet presAssocID="{2B5C83F9-D24E-4956-A075-92A6FF981474}" presName="sibTrans" presStyleLbl="sibTrans1D1" presStyleIdx="2" presStyleCnt="5"/>
      <dgm:spPr/>
    </dgm:pt>
    <dgm:pt modelId="{3DFDE5D1-AA22-4EDE-B7EA-0A2D41E16B8F}" type="pres">
      <dgm:prSet presAssocID="{E497E40E-3BFA-4590-823F-6906D653EC45}" presName="node" presStyleLbl="node1" presStyleIdx="3" presStyleCnt="5" custScaleX="116818">
        <dgm:presLayoutVars>
          <dgm:bulletEnabled val="1"/>
        </dgm:presLayoutVars>
      </dgm:prSet>
      <dgm:spPr/>
    </dgm:pt>
    <dgm:pt modelId="{F7FB6029-2746-42FE-88AF-8BD8C34FA644}" type="pres">
      <dgm:prSet presAssocID="{E497E40E-3BFA-4590-823F-6906D653EC45}" presName="spNode" presStyleCnt="0"/>
      <dgm:spPr/>
    </dgm:pt>
    <dgm:pt modelId="{4B077A62-A1C9-4FB9-BA3C-45361D5B28C1}" type="pres">
      <dgm:prSet presAssocID="{B9515D2D-1189-452A-BC48-E925E8CC7765}" presName="sibTrans" presStyleLbl="sibTrans1D1" presStyleIdx="3" presStyleCnt="5"/>
      <dgm:spPr/>
    </dgm:pt>
    <dgm:pt modelId="{DA9B9C17-39E3-4F4D-8D5B-1FA386FEA358}" type="pres">
      <dgm:prSet presAssocID="{F1913B6B-5316-4C16-8163-7FE583DE74E5}" presName="node" presStyleLbl="node1" presStyleIdx="4" presStyleCnt="5" custScaleX="159536">
        <dgm:presLayoutVars>
          <dgm:bulletEnabled val="1"/>
        </dgm:presLayoutVars>
      </dgm:prSet>
      <dgm:spPr/>
    </dgm:pt>
    <dgm:pt modelId="{A0386FE2-450C-4FEA-ABEA-EDE5B29608DA}" type="pres">
      <dgm:prSet presAssocID="{F1913B6B-5316-4C16-8163-7FE583DE74E5}" presName="spNode" presStyleCnt="0"/>
      <dgm:spPr/>
    </dgm:pt>
    <dgm:pt modelId="{C055F776-504B-4CD8-878F-C92300667D6F}" type="pres">
      <dgm:prSet presAssocID="{657FB0C4-4BDC-4C88-AF58-2A5AA0D27CBC}" presName="sibTrans" presStyleLbl="sibTrans1D1" presStyleIdx="4" presStyleCnt="5"/>
      <dgm:spPr/>
    </dgm:pt>
  </dgm:ptLst>
  <dgm:cxnLst>
    <dgm:cxn modelId="{CE62DE0E-0A94-4CA0-93A2-57A47A4445E2}" type="presOf" srcId="{657FB0C4-4BDC-4C88-AF58-2A5AA0D27CBC}" destId="{C055F776-504B-4CD8-878F-C92300667D6F}" srcOrd="0" destOrd="0" presId="urn:microsoft.com/office/officeart/2005/8/layout/cycle5"/>
    <dgm:cxn modelId="{633B1214-D6E4-4941-89F5-69906BA8E8F5}" type="presOf" srcId="{D0066A39-E16D-4E6D-B0B1-1226262032F2}" destId="{1B71F6EA-551E-499A-8489-0F9B70A820BA}" srcOrd="0" destOrd="0" presId="urn:microsoft.com/office/officeart/2005/8/layout/cycle5"/>
    <dgm:cxn modelId="{86C5062D-328F-4A69-A709-08E88C97A4F8}" type="presOf" srcId="{F1913B6B-5316-4C16-8163-7FE583DE74E5}" destId="{DA9B9C17-39E3-4F4D-8D5B-1FA386FEA358}" srcOrd="0" destOrd="0" presId="urn:microsoft.com/office/officeart/2005/8/layout/cycle5"/>
    <dgm:cxn modelId="{2C9FE032-D2A1-420F-ABA3-218CCF7DFA88}" srcId="{D0066A39-E16D-4E6D-B0B1-1226262032F2}" destId="{8262E2C2-27AA-4BB6-BD69-DB02EF11FF99}" srcOrd="0" destOrd="0" parTransId="{E46068D0-297B-4618-A47D-0F5EEB61D5B2}" sibTransId="{78A02510-DDFB-4F52-8641-229D6368565A}"/>
    <dgm:cxn modelId="{DE1A385E-4804-4E1C-B432-17F4E865769B}" type="presOf" srcId="{E497E40E-3BFA-4590-823F-6906D653EC45}" destId="{3DFDE5D1-AA22-4EDE-B7EA-0A2D41E16B8F}" srcOrd="0" destOrd="0" presId="urn:microsoft.com/office/officeart/2005/8/layout/cycle5"/>
    <dgm:cxn modelId="{136D4C66-AA31-47FE-AA3B-36BCC8964709}" type="presOf" srcId="{F2D39053-F69E-4833-BF65-587A92928F20}" destId="{3EB992B0-1A90-47C3-AFE3-7E6E56C96A4E}" srcOrd="0" destOrd="0" presId="urn:microsoft.com/office/officeart/2005/8/layout/cycle5"/>
    <dgm:cxn modelId="{80214D51-7DA9-4AC9-9F53-CCBEA46C1FCB}" srcId="{D0066A39-E16D-4E6D-B0B1-1226262032F2}" destId="{F1913B6B-5316-4C16-8163-7FE583DE74E5}" srcOrd="4" destOrd="0" parTransId="{12A2C2BD-10F3-48B2-8920-9640BE9AE326}" sibTransId="{657FB0C4-4BDC-4C88-AF58-2A5AA0D27CBC}"/>
    <dgm:cxn modelId="{F5C1757D-C153-42DA-9F34-4D13C3DB7CA3}" type="presOf" srcId="{78A02510-DDFB-4F52-8641-229D6368565A}" destId="{3D58580A-98A4-4812-BD8B-FC4401F9A3DD}" srcOrd="0" destOrd="0" presId="urn:microsoft.com/office/officeart/2005/8/layout/cycle5"/>
    <dgm:cxn modelId="{EE6F7288-9171-4EE1-9A58-964FADCC6759}" srcId="{D0066A39-E16D-4E6D-B0B1-1226262032F2}" destId="{E497E40E-3BFA-4590-823F-6906D653EC45}" srcOrd="3" destOrd="0" parTransId="{C56F08DE-BC7B-4A48-9F22-DF7976710C60}" sibTransId="{B9515D2D-1189-452A-BC48-E925E8CC7765}"/>
    <dgm:cxn modelId="{FD01838D-48C6-4D55-AEED-7A692B88CFFE}" srcId="{D0066A39-E16D-4E6D-B0B1-1226262032F2}" destId="{F2D39053-F69E-4833-BF65-587A92928F20}" srcOrd="2" destOrd="0" parTransId="{86AB0097-25D0-4AF5-B94D-892A98827451}" sibTransId="{2B5C83F9-D24E-4956-A075-92A6FF981474}"/>
    <dgm:cxn modelId="{D1110C9A-60E9-4DA1-BAD4-8E20E976DEE6}" type="presOf" srcId="{2B5C83F9-D24E-4956-A075-92A6FF981474}" destId="{DC085990-1950-452F-882E-F0A328A07050}" srcOrd="0" destOrd="0" presId="urn:microsoft.com/office/officeart/2005/8/layout/cycle5"/>
    <dgm:cxn modelId="{309001A5-F840-4761-998B-12AC8CACD5C6}" type="presOf" srcId="{B9515D2D-1189-452A-BC48-E925E8CC7765}" destId="{4B077A62-A1C9-4FB9-BA3C-45361D5B28C1}" srcOrd="0" destOrd="0" presId="urn:microsoft.com/office/officeart/2005/8/layout/cycle5"/>
    <dgm:cxn modelId="{0B68D9BB-37CC-4595-9EB4-BADD971F3E9C}" srcId="{D0066A39-E16D-4E6D-B0B1-1226262032F2}" destId="{2F14DB28-27F6-4468-A7C1-85308A04CBC9}" srcOrd="1" destOrd="0" parTransId="{AD5951FB-4738-4692-9D52-A9019A07A37B}" sibTransId="{63CC2355-1325-48B4-B2C9-E6090E1CEF17}"/>
    <dgm:cxn modelId="{8D144DF2-163A-4C92-A7D1-0ECB1DCB16CC}" type="presOf" srcId="{8262E2C2-27AA-4BB6-BD69-DB02EF11FF99}" destId="{6DA52172-4C73-4A19-8B51-2C9C685F326E}" srcOrd="0" destOrd="0" presId="urn:microsoft.com/office/officeart/2005/8/layout/cycle5"/>
    <dgm:cxn modelId="{3E1669F7-9F14-45C1-8317-92F94DD928C9}" type="presOf" srcId="{63CC2355-1325-48B4-B2C9-E6090E1CEF17}" destId="{A978E054-5B8B-452C-8939-81394CCFE54C}" srcOrd="0" destOrd="0" presId="urn:microsoft.com/office/officeart/2005/8/layout/cycle5"/>
    <dgm:cxn modelId="{214F4FF7-A1FE-4843-AE01-6BA8CD17B27A}" type="presOf" srcId="{2F14DB28-27F6-4468-A7C1-85308A04CBC9}" destId="{A8EE36A8-212B-4CF3-AA58-7902AA3697EC}" srcOrd="0" destOrd="0" presId="urn:microsoft.com/office/officeart/2005/8/layout/cycle5"/>
    <dgm:cxn modelId="{C759570D-B264-410A-BA16-EF2814C77F60}" type="presParOf" srcId="{1B71F6EA-551E-499A-8489-0F9B70A820BA}" destId="{6DA52172-4C73-4A19-8B51-2C9C685F326E}" srcOrd="0" destOrd="0" presId="urn:microsoft.com/office/officeart/2005/8/layout/cycle5"/>
    <dgm:cxn modelId="{6FF6F122-9760-4040-93D4-864C85D4F342}" type="presParOf" srcId="{1B71F6EA-551E-499A-8489-0F9B70A820BA}" destId="{7D392700-CBD6-4FC5-9D6C-33EF44DED600}" srcOrd="1" destOrd="0" presId="urn:microsoft.com/office/officeart/2005/8/layout/cycle5"/>
    <dgm:cxn modelId="{7229DEFA-C0E9-4529-B72F-77F56D6683D3}" type="presParOf" srcId="{1B71F6EA-551E-499A-8489-0F9B70A820BA}" destId="{3D58580A-98A4-4812-BD8B-FC4401F9A3DD}" srcOrd="2" destOrd="0" presId="urn:microsoft.com/office/officeart/2005/8/layout/cycle5"/>
    <dgm:cxn modelId="{0E4FF0EE-9FFE-469B-9BB2-DCA2E9C2835B}" type="presParOf" srcId="{1B71F6EA-551E-499A-8489-0F9B70A820BA}" destId="{A8EE36A8-212B-4CF3-AA58-7902AA3697EC}" srcOrd="3" destOrd="0" presId="urn:microsoft.com/office/officeart/2005/8/layout/cycle5"/>
    <dgm:cxn modelId="{80DA7287-9C21-40AD-A7BE-8BD00CC300EA}" type="presParOf" srcId="{1B71F6EA-551E-499A-8489-0F9B70A820BA}" destId="{0E6C05C0-D233-4B4A-8C47-364E58579990}" srcOrd="4" destOrd="0" presId="urn:microsoft.com/office/officeart/2005/8/layout/cycle5"/>
    <dgm:cxn modelId="{AA05ADE5-0C75-4369-883F-BCA1ABD3A015}" type="presParOf" srcId="{1B71F6EA-551E-499A-8489-0F9B70A820BA}" destId="{A978E054-5B8B-452C-8939-81394CCFE54C}" srcOrd="5" destOrd="0" presId="urn:microsoft.com/office/officeart/2005/8/layout/cycle5"/>
    <dgm:cxn modelId="{6E9447F2-005E-4D43-A30D-739606636BE0}" type="presParOf" srcId="{1B71F6EA-551E-499A-8489-0F9B70A820BA}" destId="{3EB992B0-1A90-47C3-AFE3-7E6E56C96A4E}" srcOrd="6" destOrd="0" presId="urn:microsoft.com/office/officeart/2005/8/layout/cycle5"/>
    <dgm:cxn modelId="{FD706BBB-4E2F-4233-825A-C0FE609A066D}" type="presParOf" srcId="{1B71F6EA-551E-499A-8489-0F9B70A820BA}" destId="{7CDE9041-59AC-488D-90C7-7EDE1E93CAD4}" srcOrd="7" destOrd="0" presId="urn:microsoft.com/office/officeart/2005/8/layout/cycle5"/>
    <dgm:cxn modelId="{9F196A99-9563-469C-AAB4-518B6CD3A971}" type="presParOf" srcId="{1B71F6EA-551E-499A-8489-0F9B70A820BA}" destId="{DC085990-1950-452F-882E-F0A328A07050}" srcOrd="8" destOrd="0" presId="urn:microsoft.com/office/officeart/2005/8/layout/cycle5"/>
    <dgm:cxn modelId="{D5E349CD-6BF7-4767-BE6B-5A778A05F47A}" type="presParOf" srcId="{1B71F6EA-551E-499A-8489-0F9B70A820BA}" destId="{3DFDE5D1-AA22-4EDE-B7EA-0A2D41E16B8F}" srcOrd="9" destOrd="0" presId="urn:microsoft.com/office/officeart/2005/8/layout/cycle5"/>
    <dgm:cxn modelId="{2F22DC58-8EF6-445B-AADA-E342BDB7F141}" type="presParOf" srcId="{1B71F6EA-551E-499A-8489-0F9B70A820BA}" destId="{F7FB6029-2746-42FE-88AF-8BD8C34FA644}" srcOrd="10" destOrd="0" presId="urn:microsoft.com/office/officeart/2005/8/layout/cycle5"/>
    <dgm:cxn modelId="{7F451D4B-0190-4BB5-A61C-2CD0E066715F}" type="presParOf" srcId="{1B71F6EA-551E-499A-8489-0F9B70A820BA}" destId="{4B077A62-A1C9-4FB9-BA3C-45361D5B28C1}" srcOrd="11" destOrd="0" presId="urn:microsoft.com/office/officeart/2005/8/layout/cycle5"/>
    <dgm:cxn modelId="{8AF9B922-ADD8-4194-89ED-81728C5F1E6D}" type="presParOf" srcId="{1B71F6EA-551E-499A-8489-0F9B70A820BA}" destId="{DA9B9C17-39E3-4F4D-8D5B-1FA386FEA358}" srcOrd="12" destOrd="0" presId="urn:microsoft.com/office/officeart/2005/8/layout/cycle5"/>
    <dgm:cxn modelId="{3A9699BA-742E-4872-B01A-67747E84269B}" type="presParOf" srcId="{1B71F6EA-551E-499A-8489-0F9B70A820BA}" destId="{A0386FE2-450C-4FEA-ABEA-EDE5B29608DA}" srcOrd="13" destOrd="0" presId="urn:microsoft.com/office/officeart/2005/8/layout/cycle5"/>
    <dgm:cxn modelId="{E0C865FD-0527-459F-AAD9-9BABDAB6E929}" type="presParOf" srcId="{1B71F6EA-551E-499A-8489-0F9B70A820BA}" destId="{C055F776-504B-4CD8-878F-C92300667D6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262E2C2-27AA-4BB6-BD69-DB02EF11FF9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1. Skapa förutsättningar</a:t>
          </a:r>
        </a:p>
      </dgm:t>
    </dgm:pt>
    <dgm:pt modelId="{E46068D0-297B-4618-A47D-0F5EEB61D5B2}" type="parTrans" cxnId="{2C9FE032-D2A1-420F-ABA3-218CCF7DFA88}">
      <dgm:prSet/>
      <dgm:spPr/>
      <dgm:t>
        <a:bodyPr/>
        <a:lstStyle/>
        <a:p>
          <a:endParaRPr lang="sv-SE"/>
        </a:p>
      </dgm:t>
    </dgm:pt>
    <dgm:pt modelId="{78A02510-DDFB-4F52-8641-229D6368565A}" type="sibTrans" cxnId="{2C9FE032-D2A1-420F-ABA3-218CCF7DFA88}">
      <dgm:prSet/>
      <dgm:spPr>
        <a:ln w="19050"/>
      </dgm:spPr>
      <dgm:t>
        <a:bodyPr/>
        <a:lstStyle/>
        <a:p>
          <a:endParaRPr lang="sv-SE"/>
        </a:p>
      </dgm:t>
    </dgm:pt>
    <dgm:pt modelId="{2F14DB28-27F6-4468-A7C1-85308A04CBC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2. Träning och utbildning</a:t>
          </a:r>
        </a:p>
      </dgm:t>
    </dgm:pt>
    <dgm:pt modelId="{AD5951FB-4738-4692-9D52-A9019A07A37B}" type="parTrans" cxnId="{0B68D9BB-37CC-4595-9EB4-BADD971F3E9C}">
      <dgm:prSet/>
      <dgm:spPr/>
      <dgm:t>
        <a:bodyPr/>
        <a:lstStyle/>
        <a:p>
          <a:endParaRPr lang="sv-SE"/>
        </a:p>
      </dgm:t>
    </dgm:pt>
    <dgm:pt modelId="{63CC2355-1325-48B4-B2C9-E6090E1CEF17}" type="sibTrans" cxnId="{0B68D9BB-37CC-4595-9EB4-BADD971F3E9C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2D39053-F69E-4833-BF65-587A92928F2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3. Mätning och återkoppling</a:t>
          </a:r>
        </a:p>
      </dgm:t>
    </dgm:pt>
    <dgm:pt modelId="{86AB0097-25D0-4AF5-B94D-892A98827451}" type="parTrans" cxnId="{FD01838D-48C6-4D55-AEED-7A692B88CFFE}">
      <dgm:prSet/>
      <dgm:spPr/>
      <dgm:t>
        <a:bodyPr/>
        <a:lstStyle/>
        <a:p>
          <a:endParaRPr lang="sv-SE"/>
        </a:p>
      </dgm:t>
    </dgm:pt>
    <dgm:pt modelId="{2B5C83F9-D24E-4956-A075-92A6FF981474}" type="sibTrans" cxnId="{FD01838D-48C6-4D55-AEED-7A692B88CFF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E497E40E-3BFA-4590-823F-6906D653EC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4. Sprid budskapet</a:t>
          </a:r>
        </a:p>
      </dgm:t>
    </dgm:pt>
    <dgm:pt modelId="{C56F08DE-BC7B-4A48-9F22-DF7976710C60}" type="parTrans" cxnId="{EE6F7288-9171-4EE1-9A58-964FADCC6759}">
      <dgm:prSet/>
      <dgm:spPr/>
      <dgm:t>
        <a:bodyPr/>
        <a:lstStyle/>
        <a:p>
          <a:endParaRPr lang="sv-SE"/>
        </a:p>
      </dgm:t>
    </dgm:pt>
    <dgm:pt modelId="{B9515D2D-1189-452A-BC48-E925E8CC7765}" type="sibTrans" cxnId="{EE6F7288-9171-4EE1-9A58-964FADCC6759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1913B6B-5316-4C16-8163-7FE583DE74E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5. Patientsäkerhetskultur Ledningens engagemang</a:t>
          </a:r>
        </a:p>
      </dgm:t>
    </dgm:pt>
    <dgm:pt modelId="{12A2C2BD-10F3-48B2-8920-9640BE9AE326}" type="parTrans" cxnId="{80214D51-7DA9-4AC9-9F53-CCBEA46C1FCB}">
      <dgm:prSet/>
      <dgm:spPr/>
      <dgm:t>
        <a:bodyPr/>
        <a:lstStyle/>
        <a:p>
          <a:endParaRPr lang="sv-SE"/>
        </a:p>
      </dgm:t>
    </dgm:pt>
    <dgm:pt modelId="{657FB0C4-4BDC-4C88-AF58-2A5AA0D27CBC}" type="sibTrans" cxnId="{80214D51-7DA9-4AC9-9F53-CCBEA46C1FCB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  <dgm:pt modelId="{6DA52172-4C73-4A19-8B51-2C9C685F326E}" type="pres">
      <dgm:prSet presAssocID="{8262E2C2-27AA-4BB6-BD69-DB02EF11FF99}" presName="node" presStyleLbl="node1" presStyleIdx="0" presStyleCnt="5" custScaleX="130101">
        <dgm:presLayoutVars>
          <dgm:bulletEnabled val="1"/>
        </dgm:presLayoutVars>
      </dgm:prSet>
      <dgm:spPr/>
    </dgm:pt>
    <dgm:pt modelId="{7D392700-CBD6-4FC5-9D6C-33EF44DED600}" type="pres">
      <dgm:prSet presAssocID="{8262E2C2-27AA-4BB6-BD69-DB02EF11FF99}" presName="spNode" presStyleCnt="0"/>
      <dgm:spPr/>
    </dgm:pt>
    <dgm:pt modelId="{3D58580A-98A4-4812-BD8B-FC4401F9A3DD}" type="pres">
      <dgm:prSet presAssocID="{78A02510-DDFB-4F52-8641-229D6368565A}" presName="sibTrans" presStyleLbl="sibTrans1D1" presStyleIdx="0" presStyleCnt="5"/>
      <dgm:spPr/>
    </dgm:pt>
    <dgm:pt modelId="{A8EE36A8-212B-4CF3-AA58-7902AA3697EC}" type="pres">
      <dgm:prSet presAssocID="{2F14DB28-27F6-4468-A7C1-85308A04CBC9}" presName="node" presStyleLbl="node1" presStyleIdx="1" presStyleCnt="5" custScaleX="126630">
        <dgm:presLayoutVars>
          <dgm:bulletEnabled val="1"/>
        </dgm:presLayoutVars>
      </dgm:prSet>
      <dgm:spPr/>
    </dgm:pt>
    <dgm:pt modelId="{0E6C05C0-D233-4B4A-8C47-364E58579990}" type="pres">
      <dgm:prSet presAssocID="{2F14DB28-27F6-4468-A7C1-85308A04CBC9}" presName="spNode" presStyleCnt="0"/>
      <dgm:spPr/>
    </dgm:pt>
    <dgm:pt modelId="{A978E054-5B8B-452C-8939-81394CCFE54C}" type="pres">
      <dgm:prSet presAssocID="{63CC2355-1325-48B4-B2C9-E6090E1CEF17}" presName="sibTrans" presStyleLbl="sibTrans1D1" presStyleIdx="1" presStyleCnt="5"/>
      <dgm:spPr/>
    </dgm:pt>
    <dgm:pt modelId="{3EB992B0-1A90-47C3-AFE3-7E6E56C96A4E}" type="pres">
      <dgm:prSet presAssocID="{F2D39053-F69E-4833-BF65-587A92928F20}" presName="node" presStyleLbl="node1" presStyleIdx="2" presStyleCnt="5" custScaleX="119984">
        <dgm:presLayoutVars>
          <dgm:bulletEnabled val="1"/>
        </dgm:presLayoutVars>
      </dgm:prSet>
      <dgm:spPr/>
    </dgm:pt>
    <dgm:pt modelId="{7CDE9041-59AC-488D-90C7-7EDE1E93CAD4}" type="pres">
      <dgm:prSet presAssocID="{F2D39053-F69E-4833-BF65-587A92928F20}" presName="spNode" presStyleCnt="0"/>
      <dgm:spPr/>
    </dgm:pt>
    <dgm:pt modelId="{DC085990-1950-452F-882E-F0A328A07050}" type="pres">
      <dgm:prSet presAssocID="{2B5C83F9-D24E-4956-A075-92A6FF981474}" presName="sibTrans" presStyleLbl="sibTrans1D1" presStyleIdx="2" presStyleCnt="5"/>
      <dgm:spPr/>
    </dgm:pt>
    <dgm:pt modelId="{3DFDE5D1-AA22-4EDE-B7EA-0A2D41E16B8F}" type="pres">
      <dgm:prSet presAssocID="{E497E40E-3BFA-4590-823F-6906D653EC45}" presName="node" presStyleLbl="node1" presStyleIdx="3" presStyleCnt="5" custScaleX="116818">
        <dgm:presLayoutVars>
          <dgm:bulletEnabled val="1"/>
        </dgm:presLayoutVars>
      </dgm:prSet>
      <dgm:spPr/>
    </dgm:pt>
    <dgm:pt modelId="{F7FB6029-2746-42FE-88AF-8BD8C34FA644}" type="pres">
      <dgm:prSet presAssocID="{E497E40E-3BFA-4590-823F-6906D653EC45}" presName="spNode" presStyleCnt="0"/>
      <dgm:spPr/>
    </dgm:pt>
    <dgm:pt modelId="{4B077A62-A1C9-4FB9-BA3C-45361D5B28C1}" type="pres">
      <dgm:prSet presAssocID="{B9515D2D-1189-452A-BC48-E925E8CC7765}" presName="sibTrans" presStyleLbl="sibTrans1D1" presStyleIdx="3" presStyleCnt="5"/>
      <dgm:spPr/>
    </dgm:pt>
    <dgm:pt modelId="{DA9B9C17-39E3-4F4D-8D5B-1FA386FEA358}" type="pres">
      <dgm:prSet presAssocID="{F1913B6B-5316-4C16-8163-7FE583DE74E5}" presName="node" presStyleLbl="node1" presStyleIdx="4" presStyleCnt="5" custScaleX="159536">
        <dgm:presLayoutVars>
          <dgm:bulletEnabled val="1"/>
        </dgm:presLayoutVars>
      </dgm:prSet>
      <dgm:spPr/>
    </dgm:pt>
    <dgm:pt modelId="{A0386FE2-450C-4FEA-ABEA-EDE5B29608DA}" type="pres">
      <dgm:prSet presAssocID="{F1913B6B-5316-4C16-8163-7FE583DE74E5}" presName="spNode" presStyleCnt="0"/>
      <dgm:spPr/>
    </dgm:pt>
    <dgm:pt modelId="{C055F776-504B-4CD8-878F-C92300667D6F}" type="pres">
      <dgm:prSet presAssocID="{657FB0C4-4BDC-4C88-AF58-2A5AA0D27CBC}" presName="sibTrans" presStyleLbl="sibTrans1D1" presStyleIdx="4" presStyleCnt="5"/>
      <dgm:spPr/>
    </dgm:pt>
  </dgm:ptLst>
  <dgm:cxnLst>
    <dgm:cxn modelId="{CE62DE0E-0A94-4CA0-93A2-57A47A4445E2}" type="presOf" srcId="{657FB0C4-4BDC-4C88-AF58-2A5AA0D27CBC}" destId="{C055F776-504B-4CD8-878F-C92300667D6F}" srcOrd="0" destOrd="0" presId="urn:microsoft.com/office/officeart/2005/8/layout/cycle5"/>
    <dgm:cxn modelId="{633B1214-D6E4-4941-89F5-69906BA8E8F5}" type="presOf" srcId="{D0066A39-E16D-4E6D-B0B1-1226262032F2}" destId="{1B71F6EA-551E-499A-8489-0F9B70A820BA}" srcOrd="0" destOrd="0" presId="urn:microsoft.com/office/officeart/2005/8/layout/cycle5"/>
    <dgm:cxn modelId="{86C5062D-328F-4A69-A709-08E88C97A4F8}" type="presOf" srcId="{F1913B6B-5316-4C16-8163-7FE583DE74E5}" destId="{DA9B9C17-39E3-4F4D-8D5B-1FA386FEA358}" srcOrd="0" destOrd="0" presId="urn:microsoft.com/office/officeart/2005/8/layout/cycle5"/>
    <dgm:cxn modelId="{2C9FE032-D2A1-420F-ABA3-218CCF7DFA88}" srcId="{D0066A39-E16D-4E6D-B0B1-1226262032F2}" destId="{8262E2C2-27AA-4BB6-BD69-DB02EF11FF99}" srcOrd="0" destOrd="0" parTransId="{E46068D0-297B-4618-A47D-0F5EEB61D5B2}" sibTransId="{78A02510-DDFB-4F52-8641-229D6368565A}"/>
    <dgm:cxn modelId="{DE1A385E-4804-4E1C-B432-17F4E865769B}" type="presOf" srcId="{E497E40E-3BFA-4590-823F-6906D653EC45}" destId="{3DFDE5D1-AA22-4EDE-B7EA-0A2D41E16B8F}" srcOrd="0" destOrd="0" presId="urn:microsoft.com/office/officeart/2005/8/layout/cycle5"/>
    <dgm:cxn modelId="{136D4C66-AA31-47FE-AA3B-36BCC8964709}" type="presOf" srcId="{F2D39053-F69E-4833-BF65-587A92928F20}" destId="{3EB992B0-1A90-47C3-AFE3-7E6E56C96A4E}" srcOrd="0" destOrd="0" presId="urn:microsoft.com/office/officeart/2005/8/layout/cycle5"/>
    <dgm:cxn modelId="{80214D51-7DA9-4AC9-9F53-CCBEA46C1FCB}" srcId="{D0066A39-E16D-4E6D-B0B1-1226262032F2}" destId="{F1913B6B-5316-4C16-8163-7FE583DE74E5}" srcOrd="4" destOrd="0" parTransId="{12A2C2BD-10F3-48B2-8920-9640BE9AE326}" sibTransId="{657FB0C4-4BDC-4C88-AF58-2A5AA0D27CBC}"/>
    <dgm:cxn modelId="{F5C1757D-C153-42DA-9F34-4D13C3DB7CA3}" type="presOf" srcId="{78A02510-DDFB-4F52-8641-229D6368565A}" destId="{3D58580A-98A4-4812-BD8B-FC4401F9A3DD}" srcOrd="0" destOrd="0" presId="urn:microsoft.com/office/officeart/2005/8/layout/cycle5"/>
    <dgm:cxn modelId="{EE6F7288-9171-4EE1-9A58-964FADCC6759}" srcId="{D0066A39-E16D-4E6D-B0B1-1226262032F2}" destId="{E497E40E-3BFA-4590-823F-6906D653EC45}" srcOrd="3" destOrd="0" parTransId="{C56F08DE-BC7B-4A48-9F22-DF7976710C60}" sibTransId="{B9515D2D-1189-452A-BC48-E925E8CC7765}"/>
    <dgm:cxn modelId="{FD01838D-48C6-4D55-AEED-7A692B88CFFE}" srcId="{D0066A39-E16D-4E6D-B0B1-1226262032F2}" destId="{F2D39053-F69E-4833-BF65-587A92928F20}" srcOrd="2" destOrd="0" parTransId="{86AB0097-25D0-4AF5-B94D-892A98827451}" sibTransId="{2B5C83F9-D24E-4956-A075-92A6FF981474}"/>
    <dgm:cxn modelId="{D1110C9A-60E9-4DA1-BAD4-8E20E976DEE6}" type="presOf" srcId="{2B5C83F9-D24E-4956-A075-92A6FF981474}" destId="{DC085990-1950-452F-882E-F0A328A07050}" srcOrd="0" destOrd="0" presId="urn:microsoft.com/office/officeart/2005/8/layout/cycle5"/>
    <dgm:cxn modelId="{309001A5-F840-4761-998B-12AC8CACD5C6}" type="presOf" srcId="{B9515D2D-1189-452A-BC48-E925E8CC7765}" destId="{4B077A62-A1C9-4FB9-BA3C-45361D5B28C1}" srcOrd="0" destOrd="0" presId="urn:microsoft.com/office/officeart/2005/8/layout/cycle5"/>
    <dgm:cxn modelId="{0B68D9BB-37CC-4595-9EB4-BADD971F3E9C}" srcId="{D0066A39-E16D-4E6D-B0B1-1226262032F2}" destId="{2F14DB28-27F6-4468-A7C1-85308A04CBC9}" srcOrd="1" destOrd="0" parTransId="{AD5951FB-4738-4692-9D52-A9019A07A37B}" sibTransId="{63CC2355-1325-48B4-B2C9-E6090E1CEF17}"/>
    <dgm:cxn modelId="{8D144DF2-163A-4C92-A7D1-0ECB1DCB16CC}" type="presOf" srcId="{8262E2C2-27AA-4BB6-BD69-DB02EF11FF99}" destId="{6DA52172-4C73-4A19-8B51-2C9C685F326E}" srcOrd="0" destOrd="0" presId="urn:microsoft.com/office/officeart/2005/8/layout/cycle5"/>
    <dgm:cxn modelId="{3E1669F7-9F14-45C1-8317-92F94DD928C9}" type="presOf" srcId="{63CC2355-1325-48B4-B2C9-E6090E1CEF17}" destId="{A978E054-5B8B-452C-8939-81394CCFE54C}" srcOrd="0" destOrd="0" presId="urn:microsoft.com/office/officeart/2005/8/layout/cycle5"/>
    <dgm:cxn modelId="{214F4FF7-A1FE-4843-AE01-6BA8CD17B27A}" type="presOf" srcId="{2F14DB28-27F6-4468-A7C1-85308A04CBC9}" destId="{A8EE36A8-212B-4CF3-AA58-7902AA3697EC}" srcOrd="0" destOrd="0" presId="urn:microsoft.com/office/officeart/2005/8/layout/cycle5"/>
    <dgm:cxn modelId="{C759570D-B264-410A-BA16-EF2814C77F60}" type="presParOf" srcId="{1B71F6EA-551E-499A-8489-0F9B70A820BA}" destId="{6DA52172-4C73-4A19-8B51-2C9C685F326E}" srcOrd="0" destOrd="0" presId="urn:microsoft.com/office/officeart/2005/8/layout/cycle5"/>
    <dgm:cxn modelId="{6FF6F122-9760-4040-93D4-864C85D4F342}" type="presParOf" srcId="{1B71F6EA-551E-499A-8489-0F9B70A820BA}" destId="{7D392700-CBD6-4FC5-9D6C-33EF44DED600}" srcOrd="1" destOrd="0" presId="urn:microsoft.com/office/officeart/2005/8/layout/cycle5"/>
    <dgm:cxn modelId="{7229DEFA-C0E9-4529-B72F-77F56D6683D3}" type="presParOf" srcId="{1B71F6EA-551E-499A-8489-0F9B70A820BA}" destId="{3D58580A-98A4-4812-BD8B-FC4401F9A3DD}" srcOrd="2" destOrd="0" presId="urn:microsoft.com/office/officeart/2005/8/layout/cycle5"/>
    <dgm:cxn modelId="{0E4FF0EE-9FFE-469B-9BB2-DCA2E9C2835B}" type="presParOf" srcId="{1B71F6EA-551E-499A-8489-0F9B70A820BA}" destId="{A8EE36A8-212B-4CF3-AA58-7902AA3697EC}" srcOrd="3" destOrd="0" presId="urn:microsoft.com/office/officeart/2005/8/layout/cycle5"/>
    <dgm:cxn modelId="{80DA7287-9C21-40AD-A7BE-8BD00CC300EA}" type="presParOf" srcId="{1B71F6EA-551E-499A-8489-0F9B70A820BA}" destId="{0E6C05C0-D233-4B4A-8C47-364E58579990}" srcOrd="4" destOrd="0" presId="urn:microsoft.com/office/officeart/2005/8/layout/cycle5"/>
    <dgm:cxn modelId="{AA05ADE5-0C75-4369-883F-BCA1ABD3A015}" type="presParOf" srcId="{1B71F6EA-551E-499A-8489-0F9B70A820BA}" destId="{A978E054-5B8B-452C-8939-81394CCFE54C}" srcOrd="5" destOrd="0" presId="urn:microsoft.com/office/officeart/2005/8/layout/cycle5"/>
    <dgm:cxn modelId="{6E9447F2-005E-4D43-A30D-739606636BE0}" type="presParOf" srcId="{1B71F6EA-551E-499A-8489-0F9B70A820BA}" destId="{3EB992B0-1A90-47C3-AFE3-7E6E56C96A4E}" srcOrd="6" destOrd="0" presId="urn:microsoft.com/office/officeart/2005/8/layout/cycle5"/>
    <dgm:cxn modelId="{FD706BBB-4E2F-4233-825A-C0FE609A066D}" type="presParOf" srcId="{1B71F6EA-551E-499A-8489-0F9B70A820BA}" destId="{7CDE9041-59AC-488D-90C7-7EDE1E93CAD4}" srcOrd="7" destOrd="0" presId="urn:microsoft.com/office/officeart/2005/8/layout/cycle5"/>
    <dgm:cxn modelId="{9F196A99-9563-469C-AAB4-518B6CD3A971}" type="presParOf" srcId="{1B71F6EA-551E-499A-8489-0F9B70A820BA}" destId="{DC085990-1950-452F-882E-F0A328A07050}" srcOrd="8" destOrd="0" presId="urn:microsoft.com/office/officeart/2005/8/layout/cycle5"/>
    <dgm:cxn modelId="{D5E349CD-6BF7-4767-BE6B-5A778A05F47A}" type="presParOf" srcId="{1B71F6EA-551E-499A-8489-0F9B70A820BA}" destId="{3DFDE5D1-AA22-4EDE-B7EA-0A2D41E16B8F}" srcOrd="9" destOrd="0" presId="urn:microsoft.com/office/officeart/2005/8/layout/cycle5"/>
    <dgm:cxn modelId="{2F22DC58-8EF6-445B-AADA-E342BDB7F141}" type="presParOf" srcId="{1B71F6EA-551E-499A-8489-0F9B70A820BA}" destId="{F7FB6029-2746-42FE-88AF-8BD8C34FA644}" srcOrd="10" destOrd="0" presId="urn:microsoft.com/office/officeart/2005/8/layout/cycle5"/>
    <dgm:cxn modelId="{7F451D4B-0190-4BB5-A61C-2CD0E066715F}" type="presParOf" srcId="{1B71F6EA-551E-499A-8489-0F9B70A820BA}" destId="{4B077A62-A1C9-4FB9-BA3C-45361D5B28C1}" srcOrd="11" destOrd="0" presId="urn:microsoft.com/office/officeart/2005/8/layout/cycle5"/>
    <dgm:cxn modelId="{8AF9B922-ADD8-4194-89ED-81728C5F1E6D}" type="presParOf" srcId="{1B71F6EA-551E-499A-8489-0F9B70A820BA}" destId="{DA9B9C17-39E3-4F4D-8D5B-1FA386FEA358}" srcOrd="12" destOrd="0" presId="urn:microsoft.com/office/officeart/2005/8/layout/cycle5"/>
    <dgm:cxn modelId="{3A9699BA-742E-4872-B01A-67747E84269B}" type="presParOf" srcId="{1B71F6EA-551E-499A-8489-0F9B70A820BA}" destId="{A0386FE2-450C-4FEA-ABEA-EDE5B29608DA}" srcOrd="13" destOrd="0" presId="urn:microsoft.com/office/officeart/2005/8/layout/cycle5"/>
    <dgm:cxn modelId="{E0C865FD-0527-459F-AAD9-9BABDAB6E929}" type="presParOf" srcId="{1B71F6EA-551E-499A-8489-0F9B70A820BA}" destId="{C055F776-504B-4CD8-878F-C92300667D6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262E2C2-27AA-4BB6-BD69-DB02EF11FF9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1. Skapa förutsättningar</a:t>
          </a:r>
        </a:p>
      </dgm:t>
    </dgm:pt>
    <dgm:pt modelId="{E46068D0-297B-4618-A47D-0F5EEB61D5B2}" type="parTrans" cxnId="{2C9FE032-D2A1-420F-ABA3-218CCF7DFA88}">
      <dgm:prSet/>
      <dgm:spPr/>
      <dgm:t>
        <a:bodyPr/>
        <a:lstStyle/>
        <a:p>
          <a:endParaRPr lang="sv-SE"/>
        </a:p>
      </dgm:t>
    </dgm:pt>
    <dgm:pt modelId="{78A02510-DDFB-4F52-8641-229D6368565A}" type="sibTrans" cxnId="{2C9FE032-D2A1-420F-ABA3-218CCF7DFA88}">
      <dgm:prSet/>
      <dgm:spPr>
        <a:ln w="19050"/>
      </dgm:spPr>
      <dgm:t>
        <a:bodyPr/>
        <a:lstStyle/>
        <a:p>
          <a:endParaRPr lang="sv-SE"/>
        </a:p>
      </dgm:t>
    </dgm:pt>
    <dgm:pt modelId="{2F14DB28-27F6-4468-A7C1-85308A04CBC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2. Träning och utbildning</a:t>
          </a:r>
        </a:p>
      </dgm:t>
    </dgm:pt>
    <dgm:pt modelId="{AD5951FB-4738-4692-9D52-A9019A07A37B}" type="parTrans" cxnId="{0B68D9BB-37CC-4595-9EB4-BADD971F3E9C}">
      <dgm:prSet/>
      <dgm:spPr/>
      <dgm:t>
        <a:bodyPr/>
        <a:lstStyle/>
        <a:p>
          <a:endParaRPr lang="sv-SE"/>
        </a:p>
      </dgm:t>
    </dgm:pt>
    <dgm:pt modelId="{63CC2355-1325-48B4-B2C9-E6090E1CEF17}" type="sibTrans" cxnId="{0B68D9BB-37CC-4595-9EB4-BADD971F3E9C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2D39053-F69E-4833-BF65-587A92928F2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dirty="0"/>
            <a:t>3. Mätning och återkoppling</a:t>
          </a:r>
        </a:p>
      </dgm:t>
    </dgm:pt>
    <dgm:pt modelId="{86AB0097-25D0-4AF5-B94D-892A98827451}" type="parTrans" cxnId="{FD01838D-48C6-4D55-AEED-7A692B88CFFE}">
      <dgm:prSet/>
      <dgm:spPr/>
      <dgm:t>
        <a:bodyPr/>
        <a:lstStyle/>
        <a:p>
          <a:endParaRPr lang="sv-SE"/>
        </a:p>
      </dgm:t>
    </dgm:pt>
    <dgm:pt modelId="{2B5C83F9-D24E-4956-A075-92A6FF981474}" type="sibTrans" cxnId="{FD01838D-48C6-4D55-AEED-7A692B88CFF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E497E40E-3BFA-4590-823F-6906D653EC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4. Sprid budskapet</a:t>
          </a:r>
        </a:p>
      </dgm:t>
    </dgm:pt>
    <dgm:pt modelId="{C56F08DE-BC7B-4A48-9F22-DF7976710C60}" type="parTrans" cxnId="{EE6F7288-9171-4EE1-9A58-964FADCC6759}">
      <dgm:prSet/>
      <dgm:spPr/>
      <dgm:t>
        <a:bodyPr/>
        <a:lstStyle/>
        <a:p>
          <a:endParaRPr lang="sv-SE"/>
        </a:p>
      </dgm:t>
    </dgm:pt>
    <dgm:pt modelId="{B9515D2D-1189-452A-BC48-E925E8CC7765}" type="sibTrans" cxnId="{EE6F7288-9171-4EE1-9A58-964FADCC6759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1913B6B-5316-4C16-8163-7FE583DE74E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5. Patientsäkerhetskultur Ledningens engagemang</a:t>
          </a:r>
        </a:p>
      </dgm:t>
    </dgm:pt>
    <dgm:pt modelId="{12A2C2BD-10F3-48B2-8920-9640BE9AE326}" type="parTrans" cxnId="{80214D51-7DA9-4AC9-9F53-CCBEA46C1FCB}">
      <dgm:prSet/>
      <dgm:spPr/>
      <dgm:t>
        <a:bodyPr/>
        <a:lstStyle/>
        <a:p>
          <a:endParaRPr lang="sv-SE"/>
        </a:p>
      </dgm:t>
    </dgm:pt>
    <dgm:pt modelId="{657FB0C4-4BDC-4C88-AF58-2A5AA0D27CBC}" type="sibTrans" cxnId="{80214D51-7DA9-4AC9-9F53-CCBEA46C1FCB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  <dgm:pt modelId="{6DA52172-4C73-4A19-8B51-2C9C685F326E}" type="pres">
      <dgm:prSet presAssocID="{8262E2C2-27AA-4BB6-BD69-DB02EF11FF99}" presName="node" presStyleLbl="node1" presStyleIdx="0" presStyleCnt="5" custScaleX="130101">
        <dgm:presLayoutVars>
          <dgm:bulletEnabled val="1"/>
        </dgm:presLayoutVars>
      </dgm:prSet>
      <dgm:spPr/>
    </dgm:pt>
    <dgm:pt modelId="{7D392700-CBD6-4FC5-9D6C-33EF44DED600}" type="pres">
      <dgm:prSet presAssocID="{8262E2C2-27AA-4BB6-BD69-DB02EF11FF99}" presName="spNode" presStyleCnt="0"/>
      <dgm:spPr/>
    </dgm:pt>
    <dgm:pt modelId="{3D58580A-98A4-4812-BD8B-FC4401F9A3DD}" type="pres">
      <dgm:prSet presAssocID="{78A02510-DDFB-4F52-8641-229D6368565A}" presName="sibTrans" presStyleLbl="sibTrans1D1" presStyleIdx="0" presStyleCnt="5"/>
      <dgm:spPr/>
    </dgm:pt>
    <dgm:pt modelId="{A8EE36A8-212B-4CF3-AA58-7902AA3697EC}" type="pres">
      <dgm:prSet presAssocID="{2F14DB28-27F6-4468-A7C1-85308A04CBC9}" presName="node" presStyleLbl="node1" presStyleIdx="1" presStyleCnt="5" custScaleX="126630">
        <dgm:presLayoutVars>
          <dgm:bulletEnabled val="1"/>
        </dgm:presLayoutVars>
      </dgm:prSet>
      <dgm:spPr/>
    </dgm:pt>
    <dgm:pt modelId="{0E6C05C0-D233-4B4A-8C47-364E58579990}" type="pres">
      <dgm:prSet presAssocID="{2F14DB28-27F6-4468-A7C1-85308A04CBC9}" presName="spNode" presStyleCnt="0"/>
      <dgm:spPr/>
    </dgm:pt>
    <dgm:pt modelId="{A978E054-5B8B-452C-8939-81394CCFE54C}" type="pres">
      <dgm:prSet presAssocID="{63CC2355-1325-48B4-B2C9-E6090E1CEF17}" presName="sibTrans" presStyleLbl="sibTrans1D1" presStyleIdx="1" presStyleCnt="5"/>
      <dgm:spPr/>
    </dgm:pt>
    <dgm:pt modelId="{3EB992B0-1A90-47C3-AFE3-7E6E56C96A4E}" type="pres">
      <dgm:prSet presAssocID="{F2D39053-F69E-4833-BF65-587A92928F20}" presName="node" presStyleLbl="node1" presStyleIdx="2" presStyleCnt="5" custScaleX="119984">
        <dgm:presLayoutVars>
          <dgm:bulletEnabled val="1"/>
        </dgm:presLayoutVars>
      </dgm:prSet>
      <dgm:spPr/>
    </dgm:pt>
    <dgm:pt modelId="{7CDE9041-59AC-488D-90C7-7EDE1E93CAD4}" type="pres">
      <dgm:prSet presAssocID="{F2D39053-F69E-4833-BF65-587A92928F20}" presName="spNode" presStyleCnt="0"/>
      <dgm:spPr/>
    </dgm:pt>
    <dgm:pt modelId="{DC085990-1950-452F-882E-F0A328A07050}" type="pres">
      <dgm:prSet presAssocID="{2B5C83F9-D24E-4956-A075-92A6FF981474}" presName="sibTrans" presStyleLbl="sibTrans1D1" presStyleIdx="2" presStyleCnt="5"/>
      <dgm:spPr/>
    </dgm:pt>
    <dgm:pt modelId="{3DFDE5D1-AA22-4EDE-B7EA-0A2D41E16B8F}" type="pres">
      <dgm:prSet presAssocID="{E497E40E-3BFA-4590-823F-6906D653EC45}" presName="node" presStyleLbl="node1" presStyleIdx="3" presStyleCnt="5" custScaleX="116818">
        <dgm:presLayoutVars>
          <dgm:bulletEnabled val="1"/>
        </dgm:presLayoutVars>
      </dgm:prSet>
      <dgm:spPr/>
    </dgm:pt>
    <dgm:pt modelId="{F7FB6029-2746-42FE-88AF-8BD8C34FA644}" type="pres">
      <dgm:prSet presAssocID="{E497E40E-3BFA-4590-823F-6906D653EC45}" presName="spNode" presStyleCnt="0"/>
      <dgm:spPr/>
    </dgm:pt>
    <dgm:pt modelId="{4B077A62-A1C9-4FB9-BA3C-45361D5B28C1}" type="pres">
      <dgm:prSet presAssocID="{B9515D2D-1189-452A-BC48-E925E8CC7765}" presName="sibTrans" presStyleLbl="sibTrans1D1" presStyleIdx="3" presStyleCnt="5"/>
      <dgm:spPr/>
    </dgm:pt>
    <dgm:pt modelId="{DA9B9C17-39E3-4F4D-8D5B-1FA386FEA358}" type="pres">
      <dgm:prSet presAssocID="{F1913B6B-5316-4C16-8163-7FE583DE74E5}" presName="node" presStyleLbl="node1" presStyleIdx="4" presStyleCnt="5" custScaleX="159536">
        <dgm:presLayoutVars>
          <dgm:bulletEnabled val="1"/>
        </dgm:presLayoutVars>
      </dgm:prSet>
      <dgm:spPr/>
    </dgm:pt>
    <dgm:pt modelId="{A0386FE2-450C-4FEA-ABEA-EDE5B29608DA}" type="pres">
      <dgm:prSet presAssocID="{F1913B6B-5316-4C16-8163-7FE583DE74E5}" presName="spNode" presStyleCnt="0"/>
      <dgm:spPr/>
    </dgm:pt>
    <dgm:pt modelId="{C055F776-504B-4CD8-878F-C92300667D6F}" type="pres">
      <dgm:prSet presAssocID="{657FB0C4-4BDC-4C88-AF58-2A5AA0D27CBC}" presName="sibTrans" presStyleLbl="sibTrans1D1" presStyleIdx="4" presStyleCnt="5"/>
      <dgm:spPr/>
    </dgm:pt>
  </dgm:ptLst>
  <dgm:cxnLst>
    <dgm:cxn modelId="{CE62DE0E-0A94-4CA0-93A2-57A47A4445E2}" type="presOf" srcId="{657FB0C4-4BDC-4C88-AF58-2A5AA0D27CBC}" destId="{C055F776-504B-4CD8-878F-C92300667D6F}" srcOrd="0" destOrd="0" presId="urn:microsoft.com/office/officeart/2005/8/layout/cycle5"/>
    <dgm:cxn modelId="{633B1214-D6E4-4941-89F5-69906BA8E8F5}" type="presOf" srcId="{D0066A39-E16D-4E6D-B0B1-1226262032F2}" destId="{1B71F6EA-551E-499A-8489-0F9B70A820BA}" srcOrd="0" destOrd="0" presId="urn:microsoft.com/office/officeart/2005/8/layout/cycle5"/>
    <dgm:cxn modelId="{86C5062D-328F-4A69-A709-08E88C97A4F8}" type="presOf" srcId="{F1913B6B-5316-4C16-8163-7FE583DE74E5}" destId="{DA9B9C17-39E3-4F4D-8D5B-1FA386FEA358}" srcOrd="0" destOrd="0" presId="urn:microsoft.com/office/officeart/2005/8/layout/cycle5"/>
    <dgm:cxn modelId="{2C9FE032-D2A1-420F-ABA3-218CCF7DFA88}" srcId="{D0066A39-E16D-4E6D-B0B1-1226262032F2}" destId="{8262E2C2-27AA-4BB6-BD69-DB02EF11FF99}" srcOrd="0" destOrd="0" parTransId="{E46068D0-297B-4618-A47D-0F5EEB61D5B2}" sibTransId="{78A02510-DDFB-4F52-8641-229D6368565A}"/>
    <dgm:cxn modelId="{DE1A385E-4804-4E1C-B432-17F4E865769B}" type="presOf" srcId="{E497E40E-3BFA-4590-823F-6906D653EC45}" destId="{3DFDE5D1-AA22-4EDE-B7EA-0A2D41E16B8F}" srcOrd="0" destOrd="0" presId="urn:microsoft.com/office/officeart/2005/8/layout/cycle5"/>
    <dgm:cxn modelId="{136D4C66-AA31-47FE-AA3B-36BCC8964709}" type="presOf" srcId="{F2D39053-F69E-4833-BF65-587A92928F20}" destId="{3EB992B0-1A90-47C3-AFE3-7E6E56C96A4E}" srcOrd="0" destOrd="0" presId="urn:microsoft.com/office/officeart/2005/8/layout/cycle5"/>
    <dgm:cxn modelId="{80214D51-7DA9-4AC9-9F53-CCBEA46C1FCB}" srcId="{D0066A39-E16D-4E6D-B0B1-1226262032F2}" destId="{F1913B6B-5316-4C16-8163-7FE583DE74E5}" srcOrd="4" destOrd="0" parTransId="{12A2C2BD-10F3-48B2-8920-9640BE9AE326}" sibTransId="{657FB0C4-4BDC-4C88-AF58-2A5AA0D27CBC}"/>
    <dgm:cxn modelId="{F5C1757D-C153-42DA-9F34-4D13C3DB7CA3}" type="presOf" srcId="{78A02510-DDFB-4F52-8641-229D6368565A}" destId="{3D58580A-98A4-4812-BD8B-FC4401F9A3DD}" srcOrd="0" destOrd="0" presId="urn:microsoft.com/office/officeart/2005/8/layout/cycle5"/>
    <dgm:cxn modelId="{EE6F7288-9171-4EE1-9A58-964FADCC6759}" srcId="{D0066A39-E16D-4E6D-B0B1-1226262032F2}" destId="{E497E40E-3BFA-4590-823F-6906D653EC45}" srcOrd="3" destOrd="0" parTransId="{C56F08DE-BC7B-4A48-9F22-DF7976710C60}" sibTransId="{B9515D2D-1189-452A-BC48-E925E8CC7765}"/>
    <dgm:cxn modelId="{FD01838D-48C6-4D55-AEED-7A692B88CFFE}" srcId="{D0066A39-E16D-4E6D-B0B1-1226262032F2}" destId="{F2D39053-F69E-4833-BF65-587A92928F20}" srcOrd="2" destOrd="0" parTransId="{86AB0097-25D0-4AF5-B94D-892A98827451}" sibTransId="{2B5C83F9-D24E-4956-A075-92A6FF981474}"/>
    <dgm:cxn modelId="{D1110C9A-60E9-4DA1-BAD4-8E20E976DEE6}" type="presOf" srcId="{2B5C83F9-D24E-4956-A075-92A6FF981474}" destId="{DC085990-1950-452F-882E-F0A328A07050}" srcOrd="0" destOrd="0" presId="urn:microsoft.com/office/officeart/2005/8/layout/cycle5"/>
    <dgm:cxn modelId="{309001A5-F840-4761-998B-12AC8CACD5C6}" type="presOf" srcId="{B9515D2D-1189-452A-BC48-E925E8CC7765}" destId="{4B077A62-A1C9-4FB9-BA3C-45361D5B28C1}" srcOrd="0" destOrd="0" presId="urn:microsoft.com/office/officeart/2005/8/layout/cycle5"/>
    <dgm:cxn modelId="{0B68D9BB-37CC-4595-9EB4-BADD971F3E9C}" srcId="{D0066A39-E16D-4E6D-B0B1-1226262032F2}" destId="{2F14DB28-27F6-4468-A7C1-85308A04CBC9}" srcOrd="1" destOrd="0" parTransId="{AD5951FB-4738-4692-9D52-A9019A07A37B}" sibTransId="{63CC2355-1325-48B4-B2C9-E6090E1CEF17}"/>
    <dgm:cxn modelId="{8D144DF2-163A-4C92-A7D1-0ECB1DCB16CC}" type="presOf" srcId="{8262E2C2-27AA-4BB6-BD69-DB02EF11FF99}" destId="{6DA52172-4C73-4A19-8B51-2C9C685F326E}" srcOrd="0" destOrd="0" presId="urn:microsoft.com/office/officeart/2005/8/layout/cycle5"/>
    <dgm:cxn modelId="{3E1669F7-9F14-45C1-8317-92F94DD928C9}" type="presOf" srcId="{63CC2355-1325-48B4-B2C9-E6090E1CEF17}" destId="{A978E054-5B8B-452C-8939-81394CCFE54C}" srcOrd="0" destOrd="0" presId="urn:microsoft.com/office/officeart/2005/8/layout/cycle5"/>
    <dgm:cxn modelId="{214F4FF7-A1FE-4843-AE01-6BA8CD17B27A}" type="presOf" srcId="{2F14DB28-27F6-4468-A7C1-85308A04CBC9}" destId="{A8EE36A8-212B-4CF3-AA58-7902AA3697EC}" srcOrd="0" destOrd="0" presId="urn:microsoft.com/office/officeart/2005/8/layout/cycle5"/>
    <dgm:cxn modelId="{C759570D-B264-410A-BA16-EF2814C77F60}" type="presParOf" srcId="{1B71F6EA-551E-499A-8489-0F9B70A820BA}" destId="{6DA52172-4C73-4A19-8B51-2C9C685F326E}" srcOrd="0" destOrd="0" presId="urn:microsoft.com/office/officeart/2005/8/layout/cycle5"/>
    <dgm:cxn modelId="{6FF6F122-9760-4040-93D4-864C85D4F342}" type="presParOf" srcId="{1B71F6EA-551E-499A-8489-0F9B70A820BA}" destId="{7D392700-CBD6-4FC5-9D6C-33EF44DED600}" srcOrd="1" destOrd="0" presId="urn:microsoft.com/office/officeart/2005/8/layout/cycle5"/>
    <dgm:cxn modelId="{7229DEFA-C0E9-4529-B72F-77F56D6683D3}" type="presParOf" srcId="{1B71F6EA-551E-499A-8489-0F9B70A820BA}" destId="{3D58580A-98A4-4812-BD8B-FC4401F9A3DD}" srcOrd="2" destOrd="0" presId="urn:microsoft.com/office/officeart/2005/8/layout/cycle5"/>
    <dgm:cxn modelId="{0E4FF0EE-9FFE-469B-9BB2-DCA2E9C2835B}" type="presParOf" srcId="{1B71F6EA-551E-499A-8489-0F9B70A820BA}" destId="{A8EE36A8-212B-4CF3-AA58-7902AA3697EC}" srcOrd="3" destOrd="0" presId="urn:microsoft.com/office/officeart/2005/8/layout/cycle5"/>
    <dgm:cxn modelId="{80DA7287-9C21-40AD-A7BE-8BD00CC300EA}" type="presParOf" srcId="{1B71F6EA-551E-499A-8489-0F9B70A820BA}" destId="{0E6C05C0-D233-4B4A-8C47-364E58579990}" srcOrd="4" destOrd="0" presId="urn:microsoft.com/office/officeart/2005/8/layout/cycle5"/>
    <dgm:cxn modelId="{AA05ADE5-0C75-4369-883F-BCA1ABD3A015}" type="presParOf" srcId="{1B71F6EA-551E-499A-8489-0F9B70A820BA}" destId="{A978E054-5B8B-452C-8939-81394CCFE54C}" srcOrd="5" destOrd="0" presId="urn:microsoft.com/office/officeart/2005/8/layout/cycle5"/>
    <dgm:cxn modelId="{6E9447F2-005E-4D43-A30D-739606636BE0}" type="presParOf" srcId="{1B71F6EA-551E-499A-8489-0F9B70A820BA}" destId="{3EB992B0-1A90-47C3-AFE3-7E6E56C96A4E}" srcOrd="6" destOrd="0" presId="urn:microsoft.com/office/officeart/2005/8/layout/cycle5"/>
    <dgm:cxn modelId="{FD706BBB-4E2F-4233-825A-C0FE609A066D}" type="presParOf" srcId="{1B71F6EA-551E-499A-8489-0F9B70A820BA}" destId="{7CDE9041-59AC-488D-90C7-7EDE1E93CAD4}" srcOrd="7" destOrd="0" presId="urn:microsoft.com/office/officeart/2005/8/layout/cycle5"/>
    <dgm:cxn modelId="{9F196A99-9563-469C-AAB4-518B6CD3A971}" type="presParOf" srcId="{1B71F6EA-551E-499A-8489-0F9B70A820BA}" destId="{DC085990-1950-452F-882E-F0A328A07050}" srcOrd="8" destOrd="0" presId="urn:microsoft.com/office/officeart/2005/8/layout/cycle5"/>
    <dgm:cxn modelId="{D5E349CD-6BF7-4767-BE6B-5A778A05F47A}" type="presParOf" srcId="{1B71F6EA-551E-499A-8489-0F9B70A820BA}" destId="{3DFDE5D1-AA22-4EDE-B7EA-0A2D41E16B8F}" srcOrd="9" destOrd="0" presId="urn:microsoft.com/office/officeart/2005/8/layout/cycle5"/>
    <dgm:cxn modelId="{2F22DC58-8EF6-445B-AADA-E342BDB7F141}" type="presParOf" srcId="{1B71F6EA-551E-499A-8489-0F9B70A820BA}" destId="{F7FB6029-2746-42FE-88AF-8BD8C34FA644}" srcOrd="10" destOrd="0" presId="urn:microsoft.com/office/officeart/2005/8/layout/cycle5"/>
    <dgm:cxn modelId="{7F451D4B-0190-4BB5-A61C-2CD0E066715F}" type="presParOf" srcId="{1B71F6EA-551E-499A-8489-0F9B70A820BA}" destId="{4B077A62-A1C9-4FB9-BA3C-45361D5B28C1}" srcOrd="11" destOrd="0" presId="urn:microsoft.com/office/officeart/2005/8/layout/cycle5"/>
    <dgm:cxn modelId="{8AF9B922-ADD8-4194-89ED-81728C5F1E6D}" type="presParOf" srcId="{1B71F6EA-551E-499A-8489-0F9B70A820BA}" destId="{DA9B9C17-39E3-4F4D-8D5B-1FA386FEA358}" srcOrd="12" destOrd="0" presId="urn:microsoft.com/office/officeart/2005/8/layout/cycle5"/>
    <dgm:cxn modelId="{3A9699BA-742E-4872-B01A-67747E84269B}" type="presParOf" srcId="{1B71F6EA-551E-499A-8489-0F9B70A820BA}" destId="{A0386FE2-450C-4FEA-ABEA-EDE5B29608DA}" srcOrd="13" destOrd="0" presId="urn:microsoft.com/office/officeart/2005/8/layout/cycle5"/>
    <dgm:cxn modelId="{E0C865FD-0527-459F-AAD9-9BABDAB6E929}" type="presParOf" srcId="{1B71F6EA-551E-499A-8489-0F9B70A820BA}" destId="{C055F776-504B-4CD8-878F-C92300667D6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262E2C2-27AA-4BB6-BD69-DB02EF11FF9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1. Skapa förutsättningar</a:t>
          </a:r>
        </a:p>
      </dgm:t>
    </dgm:pt>
    <dgm:pt modelId="{E46068D0-297B-4618-A47D-0F5EEB61D5B2}" type="parTrans" cxnId="{2C9FE032-D2A1-420F-ABA3-218CCF7DFA88}">
      <dgm:prSet/>
      <dgm:spPr/>
      <dgm:t>
        <a:bodyPr/>
        <a:lstStyle/>
        <a:p>
          <a:endParaRPr lang="sv-SE"/>
        </a:p>
      </dgm:t>
    </dgm:pt>
    <dgm:pt modelId="{78A02510-DDFB-4F52-8641-229D6368565A}" type="sibTrans" cxnId="{2C9FE032-D2A1-420F-ABA3-218CCF7DFA88}">
      <dgm:prSet/>
      <dgm:spPr>
        <a:ln w="19050"/>
      </dgm:spPr>
      <dgm:t>
        <a:bodyPr/>
        <a:lstStyle/>
        <a:p>
          <a:endParaRPr lang="sv-SE"/>
        </a:p>
      </dgm:t>
    </dgm:pt>
    <dgm:pt modelId="{2F14DB28-27F6-4468-A7C1-85308A04CBC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2. Träning och utbildning</a:t>
          </a:r>
        </a:p>
      </dgm:t>
    </dgm:pt>
    <dgm:pt modelId="{AD5951FB-4738-4692-9D52-A9019A07A37B}" type="parTrans" cxnId="{0B68D9BB-37CC-4595-9EB4-BADD971F3E9C}">
      <dgm:prSet/>
      <dgm:spPr/>
      <dgm:t>
        <a:bodyPr/>
        <a:lstStyle/>
        <a:p>
          <a:endParaRPr lang="sv-SE"/>
        </a:p>
      </dgm:t>
    </dgm:pt>
    <dgm:pt modelId="{63CC2355-1325-48B4-B2C9-E6090E1CEF17}" type="sibTrans" cxnId="{0B68D9BB-37CC-4595-9EB4-BADD971F3E9C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2D39053-F69E-4833-BF65-587A92928F2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3. Mätning och återkoppling</a:t>
          </a:r>
        </a:p>
      </dgm:t>
    </dgm:pt>
    <dgm:pt modelId="{86AB0097-25D0-4AF5-B94D-892A98827451}" type="parTrans" cxnId="{FD01838D-48C6-4D55-AEED-7A692B88CFFE}">
      <dgm:prSet/>
      <dgm:spPr/>
      <dgm:t>
        <a:bodyPr/>
        <a:lstStyle/>
        <a:p>
          <a:endParaRPr lang="sv-SE"/>
        </a:p>
      </dgm:t>
    </dgm:pt>
    <dgm:pt modelId="{2B5C83F9-D24E-4956-A075-92A6FF981474}" type="sibTrans" cxnId="{FD01838D-48C6-4D55-AEED-7A692B88CFF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E497E40E-3BFA-4590-823F-6906D653EC4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4. Sprid budskapet</a:t>
          </a:r>
        </a:p>
      </dgm:t>
    </dgm:pt>
    <dgm:pt modelId="{C56F08DE-BC7B-4A48-9F22-DF7976710C60}" type="parTrans" cxnId="{EE6F7288-9171-4EE1-9A58-964FADCC6759}">
      <dgm:prSet/>
      <dgm:spPr/>
      <dgm:t>
        <a:bodyPr/>
        <a:lstStyle/>
        <a:p>
          <a:endParaRPr lang="sv-SE"/>
        </a:p>
      </dgm:t>
    </dgm:pt>
    <dgm:pt modelId="{B9515D2D-1189-452A-BC48-E925E8CC7765}" type="sibTrans" cxnId="{EE6F7288-9171-4EE1-9A58-964FADCC6759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1913B6B-5316-4C16-8163-7FE583DE74E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5. Patientsäkerhetskultur Ledningens engagemang</a:t>
          </a:r>
        </a:p>
      </dgm:t>
    </dgm:pt>
    <dgm:pt modelId="{12A2C2BD-10F3-48B2-8920-9640BE9AE326}" type="parTrans" cxnId="{80214D51-7DA9-4AC9-9F53-CCBEA46C1FCB}">
      <dgm:prSet/>
      <dgm:spPr/>
      <dgm:t>
        <a:bodyPr/>
        <a:lstStyle/>
        <a:p>
          <a:endParaRPr lang="sv-SE"/>
        </a:p>
      </dgm:t>
    </dgm:pt>
    <dgm:pt modelId="{657FB0C4-4BDC-4C88-AF58-2A5AA0D27CBC}" type="sibTrans" cxnId="{80214D51-7DA9-4AC9-9F53-CCBEA46C1FCB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  <dgm:pt modelId="{6DA52172-4C73-4A19-8B51-2C9C685F326E}" type="pres">
      <dgm:prSet presAssocID="{8262E2C2-27AA-4BB6-BD69-DB02EF11FF99}" presName="node" presStyleLbl="node1" presStyleIdx="0" presStyleCnt="5" custScaleX="130101">
        <dgm:presLayoutVars>
          <dgm:bulletEnabled val="1"/>
        </dgm:presLayoutVars>
      </dgm:prSet>
      <dgm:spPr/>
    </dgm:pt>
    <dgm:pt modelId="{7D392700-CBD6-4FC5-9D6C-33EF44DED600}" type="pres">
      <dgm:prSet presAssocID="{8262E2C2-27AA-4BB6-BD69-DB02EF11FF99}" presName="spNode" presStyleCnt="0"/>
      <dgm:spPr/>
    </dgm:pt>
    <dgm:pt modelId="{3D58580A-98A4-4812-BD8B-FC4401F9A3DD}" type="pres">
      <dgm:prSet presAssocID="{78A02510-DDFB-4F52-8641-229D6368565A}" presName="sibTrans" presStyleLbl="sibTrans1D1" presStyleIdx="0" presStyleCnt="5"/>
      <dgm:spPr/>
    </dgm:pt>
    <dgm:pt modelId="{A8EE36A8-212B-4CF3-AA58-7902AA3697EC}" type="pres">
      <dgm:prSet presAssocID="{2F14DB28-27F6-4468-A7C1-85308A04CBC9}" presName="node" presStyleLbl="node1" presStyleIdx="1" presStyleCnt="5" custScaleX="126630">
        <dgm:presLayoutVars>
          <dgm:bulletEnabled val="1"/>
        </dgm:presLayoutVars>
      </dgm:prSet>
      <dgm:spPr/>
    </dgm:pt>
    <dgm:pt modelId="{0E6C05C0-D233-4B4A-8C47-364E58579990}" type="pres">
      <dgm:prSet presAssocID="{2F14DB28-27F6-4468-A7C1-85308A04CBC9}" presName="spNode" presStyleCnt="0"/>
      <dgm:spPr/>
    </dgm:pt>
    <dgm:pt modelId="{A978E054-5B8B-452C-8939-81394CCFE54C}" type="pres">
      <dgm:prSet presAssocID="{63CC2355-1325-48B4-B2C9-E6090E1CEF17}" presName="sibTrans" presStyleLbl="sibTrans1D1" presStyleIdx="1" presStyleCnt="5"/>
      <dgm:spPr/>
    </dgm:pt>
    <dgm:pt modelId="{3EB992B0-1A90-47C3-AFE3-7E6E56C96A4E}" type="pres">
      <dgm:prSet presAssocID="{F2D39053-F69E-4833-BF65-587A92928F20}" presName="node" presStyleLbl="node1" presStyleIdx="2" presStyleCnt="5" custScaleX="119984">
        <dgm:presLayoutVars>
          <dgm:bulletEnabled val="1"/>
        </dgm:presLayoutVars>
      </dgm:prSet>
      <dgm:spPr/>
    </dgm:pt>
    <dgm:pt modelId="{7CDE9041-59AC-488D-90C7-7EDE1E93CAD4}" type="pres">
      <dgm:prSet presAssocID="{F2D39053-F69E-4833-BF65-587A92928F20}" presName="spNode" presStyleCnt="0"/>
      <dgm:spPr/>
    </dgm:pt>
    <dgm:pt modelId="{DC085990-1950-452F-882E-F0A328A07050}" type="pres">
      <dgm:prSet presAssocID="{2B5C83F9-D24E-4956-A075-92A6FF981474}" presName="sibTrans" presStyleLbl="sibTrans1D1" presStyleIdx="2" presStyleCnt="5"/>
      <dgm:spPr/>
    </dgm:pt>
    <dgm:pt modelId="{3DFDE5D1-AA22-4EDE-B7EA-0A2D41E16B8F}" type="pres">
      <dgm:prSet presAssocID="{E497E40E-3BFA-4590-823F-6906D653EC45}" presName="node" presStyleLbl="node1" presStyleIdx="3" presStyleCnt="5" custScaleX="116818">
        <dgm:presLayoutVars>
          <dgm:bulletEnabled val="1"/>
        </dgm:presLayoutVars>
      </dgm:prSet>
      <dgm:spPr/>
    </dgm:pt>
    <dgm:pt modelId="{F7FB6029-2746-42FE-88AF-8BD8C34FA644}" type="pres">
      <dgm:prSet presAssocID="{E497E40E-3BFA-4590-823F-6906D653EC45}" presName="spNode" presStyleCnt="0"/>
      <dgm:spPr/>
    </dgm:pt>
    <dgm:pt modelId="{4B077A62-A1C9-4FB9-BA3C-45361D5B28C1}" type="pres">
      <dgm:prSet presAssocID="{B9515D2D-1189-452A-BC48-E925E8CC7765}" presName="sibTrans" presStyleLbl="sibTrans1D1" presStyleIdx="3" presStyleCnt="5"/>
      <dgm:spPr/>
    </dgm:pt>
    <dgm:pt modelId="{DA9B9C17-39E3-4F4D-8D5B-1FA386FEA358}" type="pres">
      <dgm:prSet presAssocID="{F1913B6B-5316-4C16-8163-7FE583DE74E5}" presName="node" presStyleLbl="node1" presStyleIdx="4" presStyleCnt="5" custScaleX="159536">
        <dgm:presLayoutVars>
          <dgm:bulletEnabled val="1"/>
        </dgm:presLayoutVars>
      </dgm:prSet>
      <dgm:spPr/>
    </dgm:pt>
    <dgm:pt modelId="{A0386FE2-450C-4FEA-ABEA-EDE5B29608DA}" type="pres">
      <dgm:prSet presAssocID="{F1913B6B-5316-4C16-8163-7FE583DE74E5}" presName="spNode" presStyleCnt="0"/>
      <dgm:spPr/>
    </dgm:pt>
    <dgm:pt modelId="{C055F776-504B-4CD8-878F-C92300667D6F}" type="pres">
      <dgm:prSet presAssocID="{657FB0C4-4BDC-4C88-AF58-2A5AA0D27CBC}" presName="sibTrans" presStyleLbl="sibTrans1D1" presStyleIdx="4" presStyleCnt="5"/>
      <dgm:spPr/>
    </dgm:pt>
  </dgm:ptLst>
  <dgm:cxnLst>
    <dgm:cxn modelId="{CE62DE0E-0A94-4CA0-93A2-57A47A4445E2}" type="presOf" srcId="{657FB0C4-4BDC-4C88-AF58-2A5AA0D27CBC}" destId="{C055F776-504B-4CD8-878F-C92300667D6F}" srcOrd="0" destOrd="0" presId="urn:microsoft.com/office/officeart/2005/8/layout/cycle5"/>
    <dgm:cxn modelId="{633B1214-D6E4-4941-89F5-69906BA8E8F5}" type="presOf" srcId="{D0066A39-E16D-4E6D-B0B1-1226262032F2}" destId="{1B71F6EA-551E-499A-8489-0F9B70A820BA}" srcOrd="0" destOrd="0" presId="urn:microsoft.com/office/officeart/2005/8/layout/cycle5"/>
    <dgm:cxn modelId="{86C5062D-328F-4A69-A709-08E88C97A4F8}" type="presOf" srcId="{F1913B6B-5316-4C16-8163-7FE583DE74E5}" destId="{DA9B9C17-39E3-4F4D-8D5B-1FA386FEA358}" srcOrd="0" destOrd="0" presId="urn:microsoft.com/office/officeart/2005/8/layout/cycle5"/>
    <dgm:cxn modelId="{2C9FE032-D2A1-420F-ABA3-218CCF7DFA88}" srcId="{D0066A39-E16D-4E6D-B0B1-1226262032F2}" destId="{8262E2C2-27AA-4BB6-BD69-DB02EF11FF99}" srcOrd="0" destOrd="0" parTransId="{E46068D0-297B-4618-A47D-0F5EEB61D5B2}" sibTransId="{78A02510-DDFB-4F52-8641-229D6368565A}"/>
    <dgm:cxn modelId="{DE1A385E-4804-4E1C-B432-17F4E865769B}" type="presOf" srcId="{E497E40E-3BFA-4590-823F-6906D653EC45}" destId="{3DFDE5D1-AA22-4EDE-B7EA-0A2D41E16B8F}" srcOrd="0" destOrd="0" presId="urn:microsoft.com/office/officeart/2005/8/layout/cycle5"/>
    <dgm:cxn modelId="{136D4C66-AA31-47FE-AA3B-36BCC8964709}" type="presOf" srcId="{F2D39053-F69E-4833-BF65-587A92928F20}" destId="{3EB992B0-1A90-47C3-AFE3-7E6E56C96A4E}" srcOrd="0" destOrd="0" presId="urn:microsoft.com/office/officeart/2005/8/layout/cycle5"/>
    <dgm:cxn modelId="{80214D51-7DA9-4AC9-9F53-CCBEA46C1FCB}" srcId="{D0066A39-E16D-4E6D-B0B1-1226262032F2}" destId="{F1913B6B-5316-4C16-8163-7FE583DE74E5}" srcOrd="4" destOrd="0" parTransId="{12A2C2BD-10F3-48B2-8920-9640BE9AE326}" sibTransId="{657FB0C4-4BDC-4C88-AF58-2A5AA0D27CBC}"/>
    <dgm:cxn modelId="{F5C1757D-C153-42DA-9F34-4D13C3DB7CA3}" type="presOf" srcId="{78A02510-DDFB-4F52-8641-229D6368565A}" destId="{3D58580A-98A4-4812-BD8B-FC4401F9A3DD}" srcOrd="0" destOrd="0" presId="urn:microsoft.com/office/officeart/2005/8/layout/cycle5"/>
    <dgm:cxn modelId="{EE6F7288-9171-4EE1-9A58-964FADCC6759}" srcId="{D0066A39-E16D-4E6D-B0B1-1226262032F2}" destId="{E497E40E-3BFA-4590-823F-6906D653EC45}" srcOrd="3" destOrd="0" parTransId="{C56F08DE-BC7B-4A48-9F22-DF7976710C60}" sibTransId="{B9515D2D-1189-452A-BC48-E925E8CC7765}"/>
    <dgm:cxn modelId="{FD01838D-48C6-4D55-AEED-7A692B88CFFE}" srcId="{D0066A39-E16D-4E6D-B0B1-1226262032F2}" destId="{F2D39053-F69E-4833-BF65-587A92928F20}" srcOrd="2" destOrd="0" parTransId="{86AB0097-25D0-4AF5-B94D-892A98827451}" sibTransId="{2B5C83F9-D24E-4956-A075-92A6FF981474}"/>
    <dgm:cxn modelId="{D1110C9A-60E9-4DA1-BAD4-8E20E976DEE6}" type="presOf" srcId="{2B5C83F9-D24E-4956-A075-92A6FF981474}" destId="{DC085990-1950-452F-882E-F0A328A07050}" srcOrd="0" destOrd="0" presId="urn:microsoft.com/office/officeart/2005/8/layout/cycle5"/>
    <dgm:cxn modelId="{309001A5-F840-4761-998B-12AC8CACD5C6}" type="presOf" srcId="{B9515D2D-1189-452A-BC48-E925E8CC7765}" destId="{4B077A62-A1C9-4FB9-BA3C-45361D5B28C1}" srcOrd="0" destOrd="0" presId="urn:microsoft.com/office/officeart/2005/8/layout/cycle5"/>
    <dgm:cxn modelId="{0B68D9BB-37CC-4595-9EB4-BADD971F3E9C}" srcId="{D0066A39-E16D-4E6D-B0B1-1226262032F2}" destId="{2F14DB28-27F6-4468-A7C1-85308A04CBC9}" srcOrd="1" destOrd="0" parTransId="{AD5951FB-4738-4692-9D52-A9019A07A37B}" sibTransId="{63CC2355-1325-48B4-B2C9-E6090E1CEF17}"/>
    <dgm:cxn modelId="{8D144DF2-163A-4C92-A7D1-0ECB1DCB16CC}" type="presOf" srcId="{8262E2C2-27AA-4BB6-BD69-DB02EF11FF99}" destId="{6DA52172-4C73-4A19-8B51-2C9C685F326E}" srcOrd="0" destOrd="0" presId="urn:microsoft.com/office/officeart/2005/8/layout/cycle5"/>
    <dgm:cxn modelId="{3E1669F7-9F14-45C1-8317-92F94DD928C9}" type="presOf" srcId="{63CC2355-1325-48B4-B2C9-E6090E1CEF17}" destId="{A978E054-5B8B-452C-8939-81394CCFE54C}" srcOrd="0" destOrd="0" presId="urn:microsoft.com/office/officeart/2005/8/layout/cycle5"/>
    <dgm:cxn modelId="{214F4FF7-A1FE-4843-AE01-6BA8CD17B27A}" type="presOf" srcId="{2F14DB28-27F6-4468-A7C1-85308A04CBC9}" destId="{A8EE36A8-212B-4CF3-AA58-7902AA3697EC}" srcOrd="0" destOrd="0" presId="urn:microsoft.com/office/officeart/2005/8/layout/cycle5"/>
    <dgm:cxn modelId="{C759570D-B264-410A-BA16-EF2814C77F60}" type="presParOf" srcId="{1B71F6EA-551E-499A-8489-0F9B70A820BA}" destId="{6DA52172-4C73-4A19-8B51-2C9C685F326E}" srcOrd="0" destOrd="0" presId="urn:microsoft.com/office/officeart/2005/8/layout/cycle5"/>
    <dgm:cxn modelId="{6FF6F122-9760-4040-93D4-864C85D4F342}" type="presParOf" srcId="{1B71F6EA-551E-499A-8489-0F9B70A820BA}" destId="{7D392700-CBD6-4FC5-9D6C-33EF44DED600}" srcOrd="1" destOrd="0" presId="urn:microsoft.com/office/officeart/2005/8/layout/cycle5"/>
    <dgm:cxn modelId="{7229DEFA-C0E9-4529-B72F-77F56D6683D3}" type="presParOf" srcId="{1B71F6EA-551E-499A-8489-0F9B70A820BA}" destId="{3D58580A-98A4-4812-BD8B-FC4401F9A3DD}" srcOrd="2" destOrd="0" presId="urn:microsoft.com/office/officeart/2005/8/layout/cycle5"/>
    <dgm:cxn modelId="{0E4FF0EE-9FFE-469B-9BB2-DCA2E9C2835B}" type="presParOf" srcId="{1B71F6EA-551E-499A-8489-0F9B70A820BA}" destId="{A8EE36A8-212B-4CF3-AA58-7902AA3697EC}" srcOrd="3" destOrd="0" presId="urn:microsoft.com/office/officeart/2005/8/layout/cycle5"/>
    <dgm:cxn modelId="{80DA7287-9C21-40AD-A7BE-8BD00CC300EA}" type="presParOf" srcId="{1B71F6EA-551E-499A-8489-0F9B70A820BA}" destId="{0E6C05C0-D233-4B4A-8C47-364E58579990}" srcOrd="4" destOrd="0" presId="urn:microsoft.com/office/officeart/2005/8/layout/cycle5"/>
    <dgm:cxn modelId="{AA05ADE5-0C75-4369-883F-BCA1ABD3A015}" type="presParOf" srcId="{1B71F6EA-551E-499A-8489-0F9B70A820BA}" destId="{A978E054-5B8B-452C-8939-81394CCFE54C}" srcOrd="5" destOrd="0" presId="urn:microsoft.com/office/officeart/2005/8/layout/cycle5"/>
    <dgm:cxn modelId="{6E9447F2-005E-4D43-A30D-739606636BE0}" type="presParOf" srcId="{1B71F6EA-551E-499A-8489-0F9B70A820BA}" destId="{3EB992B0-1A90-47C3-AFE3-7E6E56C96A4E}" srcOrd="6" destOrd="0" presId="urn:microsoft.com/office/officeart/2005/8/layout/cycle5"/>
    <dgm:cxn modelId="{FD706BBB-4E2F-4233-825A-C0FE609A066D}" type="presParOf" srcId="{1B71F6EA-551E-499A-8489-0F9B70A820BA}" destId="{7CDE9041-59AC-488D-90C7-7EDE1E93CAD4}" srcOrd="7" destOrd="0" presId="urn:microsoft.com/office/officeart/2005/8/layout/cycle5"/>
    <dgm:cxn modelId="{9F196A99-9563-469C-AAB4-518B6CD3A971}" type="presParOf" srcId="{1B71F6EA-551E-499A-8489-0F9B70A820BA}" destId="{DC085990-1950-452F-882E-F0A328A07050}" srcOrd="8" destOrd="0" presId="urn:microsoft.com/office/officeart/2005/8/layout/cycle5"/>
    <dgm:cxn modelId="{D5E349CD-6BF7-4767-BE6B-5A778A05F47A}" type="presParOf" srcId="{1B71F6EA-551E-499A-8489-0F9B70A820BA}" destId="{3DFDE5D1-AA22-4EDE-B7EA-0A2D41E16B8F}" srcOrd="9" destOrd="0" presId="urn:microsoft.com/office/officeart/2005/8/layout/cycle5"/>
    <dgm:cxn modelId="{2F22DC58-8EF6-445B-AADA-E342BDB7F141}" type="presParOf" srcId="{1B71F6EA-551E-499A-8489-0F9B70A820BA}" destId="{F7FB6029-2746-42FE-88AF-8BD8C34FA644}" srcOrd="10" destOrd="0" presId="urn:microsoft.com/office/officeart/2005/8/layout/cycle5"/>
    <dgm:cxn modelId="{7F451D4B-0190-4BB5-A61C-2CD0E066715F}" type="presParOf" srcId="{1B71F6EA-551E-499A-8489-0F9B70A820BA}" destId="{4B077A62-A1C9-4FB9-BA3C-45361D5B28C1}" srcOrd="11" destOrd="0" presId="urn:microsoft.com/office/officeart/2005/8/layout/cycle5"/>
    <dgm:cxn modelId="{8AF9B922-ADD8-4194-89ED-81728C5F1E6D}" type="presParOf" srcId="{1B71F6EA-551E-499A-8489-0F9B70A820BA}" destId="{DA9B9C17-39E3-4F4D-8D5B-1FA386FEA358}" srcOrd="12" destOrd="0" presId="urn:microsoft.com/office/officeart/2005/8/layout/cycle5"/>
    <dgm:cxn modelId="{3A9699BA-742E-4872-B01A-67747E84269B}" type="presParOf" srcId="{1B71F6EA-551E-499A-8489-0F9B70A820BA}" destId="{A0386FE2-450C-4FEA-ABEA-EDE5B29608DA}" srcOrd="13" destOrd="0" presId="urn:microsoft.com/office/officeart/2005/8/layout/cycle5"/>
    <dgm:cxn modelId="{E0C865FD-0527-459F-AAD9-9BABDAB6E929}" type="presParOf" srcId="{1B71F6EA-551E-499A-8489-0F9B70A820BA}" destId="{C055F776-504B-4CD8-878F-C92300667D6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262E2C2-27AA-4BB6-BD69-DB02EF11FF9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1. Skapa förutsättningar</a:t>
          </a:r>
        </a:p>
      </dgm:t>
    </dgm:pt>
    <dgm:pt modelId="{E46068D0-297B-4618-A47D-0F5EEB61D5B2}" type="parTrans" cxnId="{2C9FE032-D2A1-420F-ABA3-218CCF7DFA88}">
      <dgm:prSet/>
      <dgm:spPr/>
      <dgm:t>
        <a:bodyPr/>
        <a:lstStyle/>
        <a:p>
          <a:endParaRPr lang="sv-SE"/>
        </a:p>
      </dgm:t>
    </dgm:pt>
    <dgm:pt modelId="{78A02510-DDFB-4F52-8641-229D6368565A}" type="sibTrans" cxnId="{2C9FE032-D2A1-420F-ABA3-218CCF7DFA88}">
      <dgm:prSet/>
      <dgm:spPr>
        <a:ln w="19050"/>
      </dgm:spPr>
      <dgm:t>
        <a:bodyPr/>
        <a:lstStyle/>
        <a:p>
          <a:endParaRPr lang="sv-SE"/>
        </a:p>
      </dgm:t>
    </dgm:pt>
    <dgm:pt modelId="{2F14DB28-27F6-4468-A7C1-85308A04CBC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2. Träning och utbildning</a:t>
          </a:r>
        </a:p>
      </dgm:t>
    </dgm:pt>
    <dgm:pt modelId="{AD5951FB-4738-4692-9D52-A9019A07A37B}" type="parTrans" cxnId="{0B68D9BB-37CC-4595-9EB4-BADD971F3E9C}">
      <dgm:prSet/>
      <dgm:spPr/>
      <dgm:t>
        <a:bodyPr/>
        <a:lstStyle/>
        <a:p>
          <a:endParaRPr lang="sv-SE"/>
        </a:p>
      </dgm:t>
    </dgm:pt>
    <dgm:pt modelId="{63CC2355-1325-48B4-B2C9-E6090E1CEF17}" type="sibTrans" cxnId="{0B68D9BB-37CC-4595-9EB4-BADD971F3E9C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2D39053-F69E-4833-BF65-587A92928F2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3. Mätning och återkoppling</a:t>
          </a:r>
        </a:p>
      </dgm:t>
    </dgm:pt>
    <dgm:pt modelId="{86AB0097-25D0-4AF5-B94D-892A98827451}" type="parTrans" cxnId="{FD01838D-48C6-4D55-AEED-7A692B88CFFE}">
      <dgm:prSet/>
      <dgm:spPr/>
      <dgm:t>
        <a:bodyPr/>
        <a:lstStyle/>
        <a:p>
          <a:endParaRPr lang="sv-SE"/>
        </a:p>
      </dgm:t>
    </dgm:pt>
    <dgm:pt modelId="{2B5C83F9-D24E-4956-A075-92A6FF981474}" type="sibTrans" cxnId="{FD01838D-48C6-4D55-AEED-7A692B88CFF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E497E40E-3BFA-4590-823F-6906D653EC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4. Sprid budskapet</a:t>
          </a:r>
        </a:p>
      </dgm:t>
    </dgm:pt>
    <dgm:pt modelId="{C56F08DE-BC7B-4A48-9F22-DF7976710C60}" type="parTrans" cxnId="{EE6F7288-9171-4EE1-9A58-964FADCC6759}">
      <dgm:prSet/>
      <dgm:spPr/>
      <dgm:t>
        <a:bodyPr/>
        <a:lstStyle/>
        <a:p>
          <a:endParaRPr lang="sv-SE"/>
        </a:p>
      </dgm:t>
    </dgm:pt>
    <dgm:pt modelId="{B9515D2D-1189-452A-BC48-E925E8CC7765}" type="sibTrans" cxnId="{EE6F7288-9171-4EE1-9A58-964FADCC6759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1913B6B-5316-4C16-8163-7FE583DE74E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5. Patientsäkerhetskultur Ledningens engagemang</a:t>
          </a:r>
        </a:p>
      </dgm:t>
    </dgm:pt>
    <dgm:pt modelId="{12A2C2BD-10F3-48B2-8920-9640BE9AE326}" type="parTrans" cxnId="{80214D51-7DA9-4AC9-9F53-CCBEA46C1FCB}">
      <dgm:prSet/>
      <dgm:spPr/>
      <dgm:t>
        <a:bodyPr/>
        <a:lstStyle/>
        <a:p>
          <a:endParaRPr lang="sv-SE"/>
        </a:p>
      </dgm:t>
    </dgm:pt>
    <dgm:pt modelId="{657FB0C4-4BDC-4C88-AF58-2A5AA0D27CBC}" type="sibTrans" cxnId="{80214D51-7DA9-4AC9-9F53-CCBEA46C1FCB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  <dgm:pt modelId="{6DA52172-4C73-4A19-8B51-2C9C685F326E}" type="pres">
      <dgm:prSet presAssocID="{8262E2C2-27AA-4BB6-BD69-DB02EF11FF99}" presName="node" presStyleLbl="node1" presStyleIdx="0" presStyleCnt="5" custScaleX="130101">
        <dgm:presLayoutVars>
          <dgm:bulletEnabled val="1"/>
        </dgm:presLayoutVars>
      </dgm:prSet>
      <dgm:spPr/>
    </dgm:pt>
    <dgm:pt modelId="{7D392700-CBD6-4FC5-9D6C-33EF44DED600}" type="pres">
      <dgm:prSet presAssocID="{8262E2C2-27AA-4BB6-BD69-DB02EF11FF99}" presName="spNode" presStyleCnt="0"/>
      <dgm:spPr/>
    </dgm:pt>
    <dgm:pt modelId="{3D58580A-98A4-4812-BD8B-FC4401F9A3DD}" type="pres">
      <dgm:prSet presAssocID="{78A02510-DDFB-4F52-8641-229D6368565A}" presName="sibTrans" presStyleLbl="sibTrans1D1" presStyleIdx="0" presStyleCnt="5"/>
      <dgm:spPr/>
    </dgm:pt>
    <dgm:pt modelId="{A8EE36A8-212B-4CF3-AA58-7902AA3697EC}" type="pres">
      <dgm:prSet presAssocID="{2F14DB28-27F6-4468-A7C1-85308A04CBC9}" presName="node" presStyleLbl="node1" presStyleIdx="1" presStyleCnt="5" custScaleX="126630">
        <dgm:presLayoutVars>
          <dgm:bulletEnabled val="1"/>
        </dgm:presLayoutVars>
      </dgm:prSet>
      <dgm:spPr/>
    </dgm:pt>
    <dgm:pt modelId="{0E6C05C0-D233-4B4A-8C47-364E58579990}" type="pres">
      <dgm:prSet presAssocID="{2F14DB28-27F6-4468-A7C1-85308A04CBC9}" presName="spNode" presStyleCnt="0"/>
      <dgm:spPr/>
    </dgm:pt>
    <dgm:pt modelId="{A978E054-5B8B-452C-8939-81394CCFE54C}" type="pres">
      <dgm:prSet presAssocID="{63CC2355-1325-48B4-B2C9-E6090E1CEF17}" presName="sibTrans" presStyleLbl="sibTrans1D1" presStyleIdx="1" presStyleCnt="5"/>
      <dgm:spPr/>
    </dgm:pt>
    <dgm:pt modelId="{3EB992B0-1A90-47C3-AFE3-7E6E56C96A4E}" type="pres">
      <dgm:prSet presAssocID="{F2D39053-F69E-4833-BF65-587A92928F20}" presName="node" presStyleLbl="node1" presStyleIdx="2" presStyleCnt="5" custScaleX="119984">
        <dgm:presLayoutVars>
          <dgm:bulletEnabled val="1"/>
        </dgm:presLayoutVars>
      </dgm:prSet>
      <dgm:spPr/>
    </dgm:pt>
    <dgm:pt modelId="{7CDE9041-59AC-488D-90C7-7EDE1E93CAD4}" type="pres">
      <dgm:prSet presAssocID="{F2D39053-F69E-4833-BF65-587A92928F20}" presName="spNode" presStyleCnt="0"/>
      <dgm:spPr/>
    </dgm:pt>
    <dgm:pt modelId="{DC085990-1950-452F-882E-F0A328A07050}" type="pres">
      <dgm:prSet presAssocID="{2B5C83F9-D24E-4956-A075-92A6FF981474}" presName="sibTrans" presStyleLbl="sibTrans1D1" presStyleIdx="2" presStyleCnt="5"/>
      <dgm:spPr/>
    </dgm:pt>
    <dgm:pt modelId="{3DFDE5D1-AA22-4EDE-B7EA-0A2D41E16B8F}" type="pres">
      <dgm:prSet presAssocID="{E497E40E-3BFA-4590-823F-6906D653EC45}" presName="node" presStyleLbl="node1" presStyleIdx="3" presStyleCnt="5" custScaleX="116818">
        <dgm:presLayoutVars>
          <dgm:bulletEnabled val="1"/>
        </dgm:presLayoutVars>
      </dgm:prSet>
      <dgm:spPr/>
    </dgm:pt>
    <dgm:pt modelId="{F7FB6029-2746-42FE-88AF-8BD8C34FA644}" type="pres">
      <dgm:prSet presAssocID="{E497E40E-3BFA-4590-823F-6906D653EC45}" presName="spNode" presStyleCnt="0"/>
      <dgm:spPr/>
    </dgm:pt>
    <dgm:pt modelId="{4B077A62-A1C9-4FB9-BA3C-45361D5B28C1}" type="pres">
      <dgm:prSet presAssocID="{B9515D2D-1189-452A-BC48-E925E8CC7765}" presName="sibTrans" presStyleLbl="sibTrans1D1" presStyleIdx="3" presStyleCnt="5"/>
      <dgm:spPr/>
    </dgm:pt>
    <dgm:pt modelId="{DA9B9C17-39E3-4F4D-8D5B-1FA386FEA358}" type="pres">
      <dgm:prSet presAssocID="{F1913B6B-5316-4C16-8163-7FE583DE74E5}" presName="node" presStyleLbl="node1" presStyleIdx="4" presStyleCnt="5" custScaleX="159536">
        <dgm:presLayoutVars>
          <dgm:bulletEnabled val="1"/>
        </dgm:presLayoutVars>
      </dgm:prSet>
      <dgm:spPr/>
    </dgm:pt>
    <dgm:pt modelId="{A0386FE2-450C-4FEA-ABEA-EDE5B29608DA}" type="pres">
      <dgm:prSet presAssocID="{F1913B6B-5316-4C16-8163-7FE583DE74E5}" presName="spNode" presStyleCnt="0"/>
      <dgm:spPr/>
    </dgm:pt>
    <dgm:pt modelId="{C055F776-504B-4CD8-878F-C92300667D6F}" type="pres">
      <dgm:prSet presAssocID="{657FB0C4-4BDC-4C88-AF58-2A5AA0D27CBC}" presName="sibTrans" presStyleLbl="sibTrans1D1" presStyleIdx="4" presStyleCnt="5"/>
      <dgm:spPr/>
    </dgm:pt>
  </dgm:ptLst>
  <dgm:cxnLst>
    <dgm:cxn modelId="{CE62DE0E-0A94-4CA0-93A2-57A47A4445E2}" type="presOf" srcId="{657FB0C4-4BDC-4C88-AF58-2A5AA0D27CBC}" destId="{C055F776-504B-4CD8-878F-C92300667D6F}" srcOrd="0" destOrd="0" presId="urn:microsoft.com/office/officeart/2005/8/layout/cycle5"/>
    <dgm:cxn modelId="{633B1214-D6E4-4941-89F5-69906BA8E8F5}" type="presOf" srcId="{D0066A39-E16D-4E6D-B0B1-1226262032F2}" destId="{1B71F6EA-551E-499A-8489-0F9B70A820BA}" srcOrd="0" destOrd="0" presId="urn:microsoft.com/office/officeart/2005/8/layout/cycle5"/>
    <dgm:cxn modelId="{86C5062D-328F-4A69-A709-08E88C97A4F8}" type="presOf" srcId="{F1913B6B-5316-4C16-8163-7FE583DE74E5}" destId="{DA9B9C17-39E3-4F4D-8D5B-1FA386FEA358}" srcOrd="0" destOrd="0" presId="urn:microsoft.com/office/officeart/2005/8/layout/cycle5"/>
    <dgm:cxn modelId="{2C9FE032-D2A1-420F-ABA3-218CCF7DFA88}" srcId="{D0066A39-E16D-4E6D-B0B1-1226262032F2}" destId="{8262E2C2-27AA-4BB6-BD69-DB02EF11FF99}" srcOrd="0" destOrd="0" parTransId="{E46068D0-297B-4618-A47D-0F5EEB61D5B2}" sibTransId="{78A02510-DDFB-4F52-8641-229D6368565A}"/>
    <dgm:cxn modelId="{DE1A385E-4804-4E1C-B432-17F4E865769B}" type="presOf" srcId="{E497E40E-3BFA-4590-823F-6906D653EC45}" destId="{3DFDE5D1-AA22-4EDE-B7EA-0A2D41E16B8F}" srcOrd="0" destOrd="0" presId="urn:microsoft.com/office/officeart/2005/8/layout/cycle5"/>
    <dgm:cxn modelId="{136D4C66-AA31-47FE-AA3B-36BCC8964709}" type="presOf" srcId="{F2D39053-F69E-4833-BF65-587A92928F20}" destId="{3EB992B0-1A90-47C3-AFE3-7E6E56C96A4E}" srcOrd="0" destOrd="0" presId="urn:microsoft.com/office/officeart/2005/8/layout/cycle5"/>
    <dgm:cxn modelId="{80214D51-7DA9-4AC9-9F53-CCBEA46C1FCB}" srcId="{D0066A39-E16D-4E6D-B0B1-1226262032F2}" destId="{F1913B6B-5316-4C16-8163-7FE583DE74E5}" srcOrd="4" destOrd="0" parTransId="{12A2C2BD-10F3-48B2-8920-9640BE9AE326}" sibTransId="{657FB0C4-4BDC-4C88-AF58-2A5AA0D27CBC}"/>
    <dgm:cxn modelId="{F5C1757D-C153-42DA-9F34-4D13C3DB7CA3}" type="presOf" srcId="{78A02510-DDFB-4F52-8641-229D6368565A}" destId="{3D58580A-98A4-4812-BD8B-FC4401F9A3DD}" srcOrd="0" destOrd="0" presId="urn:microsoft.com/office/officeart/2005/8/layout/cycle5"/>
    <dgm:cxn modelId="{EE6F7288-9171-4EE1-9A58-964FADCC6759}" srcId="{D0066A39-E16D-4E6D-B0B1-1226262032F2}" destId="{E497E40E-3BFA-4590-823F-6906D653EC45}" srcOrd="3" destOrd="0" parTransId="{C56F08DE-BC7B-4A48-9F22-DF7976710C60}" sibTransId="{B9515D2D-1189-452A-BC48-E925E8CC7765}"/>
    <dgm:cxn modelId="{FD01838D-48C6-4D55-AEED-7A692B88CFFE}" srcId="{D0066A39-E16D-4E6D-B0B1-1226262032F2}" destId="{F2D39053-F69E-4833-BF65-587A92928F20}" srcOrd="2" destOrd="0" parTransId="{86AB0097-25D0-4AF5-B94D-892A98827451}" sibTransId="{2B5C83F9-D24E-4956-A075-92A6FF981474}"/>
    <dgm:cxn modelId="{D1110C9A-60E9-4DA1-BAD4-8E20E976DEE6}" type="presOf" srcId="{2B5C83F9-D24E-4956-A075-92A6FF981474}" destId="{DC085990-1950-452F-882E-F0A328A07050}" srcOrd="0" destOrd="0" presId="urn:microsoft.com/office/officeart/2005/8/layout/cycle5"/>
    <dgm:cxn modelId="{309001A5-F840-4761-998B-12AC8CACD5C6}" type="presOf" srcId="{B9515D2D-1189-452A-BC48-E925E8CC7765}" destId="{4B077A62-A1C9-4FB9-BA3C-45361D5B28C1}" srcOrd="0" destOrd="0" presId="urn:microsoft.com/office/officeart/2005/8/layout/cycle5"/>
    <dgm:cxn modelId="{0B68D9BB-37CC-4595-9EB4-BADD971F3E9C}" srcId="{D0066A39-E16D-4E6D-B0B1-1226262032F2}" destId="{2F14DB28-27F6-4468-A7C1-85308A04CBC9}" srcOrd="1" destOrd="0" parTransId="{AD5951FB-4738-4692-9D52-A9019A07A37B}" sibTransId="{63CC2355-1325-48B4-B2C9-E6090E1CEF17}"/>
    <dgm:cxn modelId="{8D144DF2-163A-4C92-A7D1-0ECB1DCB16CC}" type="presOf" srcId="{8262E2C2-27AA-4BB6-BD69-DB02EF11FF99}" destId="{6DA52172-4C73-4A19-8B51-2C9C685F326E}" srcOrd="0" destOrd="0" presId="urn:microsoft.com/office/officeart/2005/8/layout/cycle5"/>
    <dgm:cxn modelId="{3E1669F7-9F14-45C1-8317-92F94DD928C9}" type="presOf" srcId="{63CC2355-1325-48B4-B2C9-E6090E1CEF17}" destId="{A978E054-5B8B-452C-8939-81394CCFE54C}" srcOrd="0" destOrd="0" presId="urn:microsoft.com/office/officeart/2005/8/layout/cycle5"/>
    <dgm:cxn modelId="{214F4FF7-A1FE-4843-AE01-6BA8CD17B27A}" type="presOf" srcId="{2F14DB28-27F6-4468-A7C1-85308A04CBC9}" destId="{A8EE36A8-212B-4CF3-AA58-7902AA3697EC}" srcOrd="0" destOrd="0" presId="urn:microsoft.com/office/officeart/2005/8/layout/cycle5"/>
    <dgm:cxn modelId="{C759570D-B264-410A-BA16-EF2814C77F60}" type="presParOf" srcId="{1B71F6EA-551E-499A-8489-0F9B70A820BA}" destId="{6DA52172-4C73-4A19-8B51-2C9C685F326E}" srcOrd="0" destOrd="0" presId="urn:microsoft.com/office/officeart/2005/8/layout/cycle5"/>
    <dgm:cxn modelId="{6FF6F122-9760-4040-93D4-864C85D4F342}" type="presParOf" srcId="{1B71F6EA-551E-499A-8489-0F9B70A820BA}" destId="{7D392700-CBD6-4FC5-9D6C-33EF44DED600}" srcOrd="1" destOrd="0" presId="urn:microsoft.com/office/officeart/2005/8/layout/cycle5"/>
    <dgm:cxn modelId="{7229DEFA-C0E9-4529-B72F-77F56D6683D3}" type="presParOf" srcId="{1B71F6EA-551E-499A-8489-0F9B70A820BA}" destId="{3D58580A-98A4-4812-BD8B-FC4401F9A3DD}" srcOrd="2" destOrd="0" presId="urn:microsoft.com/office/officeart/2005/8/layout/cycle5"/>
    <dgm:cxn modelId="{0E4FF0EE-9FFE-469B-9BB2-DCA2E9C2835B}" type="presParOf" srcId="{1B71F6EA-551E-499A-8489-0F9B70A820BA}" destId="{A8EE36A8-212B-4CF3-AA58-7902AA3697EC}" srcOrd="3" destOrd="0" presId="urn:microsoft.com/office/officeart/2005/8/layout/cycle5"/>
    <dgm:cxn modelId="{80DA7287-9C21-40AD-A7BE-8BD00CC300EA}" type="presParOf" srcId="{1B71F6EA-551E-499A-8489-0F9B70A820BA}" destId="{0E6C05C0-D233-4B4A-8C47-364E58579990}" srcOrd="4" destOrd="0" presId="urn:microsoft.com/office/officeart/2005/8/layout/cycle5"/>
    <dgm:cxn modelId="{AA05ADE5-0C75-4369-883F-BCA1ABD3A015}" type="presParOf" srcId="{1B71F6EA-551E-499A-8489-0F9B70A820BA}" destId="{A978E054-5B8B-452C-8939-81394CCFE54C}" srcOrd="5" destOrd="0" presId="urn:microsoft.com/office/officeart/2005/8/layout/cycle5"/>
    <dgm:cxn modelId="{6E9447F2-005E-4D43-A30D-739606636BE0}" type="presParOf" srcId="{1B71F6EA-551E-499A-8489-0F9B70A820BA}" destId="{3EB992B0-1A90-47C3-AFE3-7E6E56C96A4E}" srcOrd="6" destOrd="0" presId="urn:microsoft.com/office/officeart/2005/8/layout/cycle5"/>
    <dgm:cxn modelId="{FD706BBB-4E2F-4233-825A-C0FE609A066D}" type="presParOf" srcId="{1B71F6EA-551E-499A-8489-0F9B70A820BA}" destId="{7CDE9041-59AC-488D-90C7-7EDE1E93CAD4}" srcOrd="7" destOrd="0" presId="urn:microsoft.com/office/officeart/2005/8/layout/cycle5"/>
    <dgm:cxn modelId="{9F196A99-9563-469C-AAB4-518B6CD3A971}" type="presParOf" srcId="{1B71F6EA-551E-499A-8489-0F9B70A820BA}" destId="{DC085990-1950-452F-882E-F0A328A07050}" srcOrd="8" destOrd="0" presId="urn:microsoft.com/office/officeart/2005/8/layout/cycle5"/>
    <dgm:cxn modelId="{D5E349CD-6BF7-4767-BE6B-5A778A05F47A}" type="presParOf" srcId="{1B71F6EA-551E-499A-8489-0F9B70A820BA}" destId="{3DFDE5D1-AA22-4EDE-B7EA-0A2D41E16B8F}" srcOrd="9" destOrd="0" presId="urn:microsoft.com/office/officeart/2005/8/layout/cycle5"/>
    <dgm:cxn modelId="{2F22DC58-8EF6-445B-AADA-E342BDB7F141}" type="presParOf" srcId="{1B71F6EA-551E-499A-8489-0F9B70A820BA}" destId="{F7FB6029-2746-42FE-88AF-8BD8C34FA644}" srcOrd="10" destOrd="0" presId="urn:microsoft.com/office/officeart/2005/8/layout/cycle5"/>
    <dgm:cxn modelId="{7F451D4B-0190-4BB5-A61C-2CD0E066715F}" type="presParOf" srcId="{1B71F6EA-551E-499A-8489-0F9B70A820BA}" destId="{4B077A62-A1C9-4FB9-BA3C-45361D5B28C1}" srcOrd="11" destOrd="0" presId="urn:microsoft.com/office/officeart/2005/8/layout/cycle5"/>
    <dgm:cxn modelId="{8AF9B922-ADD8-4194-89ED-81728C5F1E6D}" type="presParOf" srcId="{1B71F6EA-551E-499A-8489-0F9B70A820BA}" destId="{DA9B9C17-39E3-4F4D-8D5B-1FA386FEA358}" srcOrd="12" destOrd="0" presId="urn:microsoft.com/office/officeart/2005/8/layout/cycle5"/>
    <dgm:cxn modelId="{3A9699BA-742E-4872-B01A-67747E84269B}" type="presParOf" srcId="{1B71F6EA-551E-499A-8489-0F9B70A820BA}" destId="{A0386FE2-450C-4FEA-ABEA-EDE5B29608DA}" srcOrd="13" destOrd="0" presId="urn:microsoft.com/office/officeart/2005/8/layout/cycle5"/>
    <dgm:cxn modelId="{E0C865FD-0527-459F-AAD9-9BABDAB6E929}" type="presParOf" srcId="{1B71F6EA-551E-499A-8489-0F9B70A820BA}" destId="{C055F776-504B-4CD8-878F-C92300667D6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262E2C2-27AA-4BB6-BD69-DB02EF11FF9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1. Skapa förutsättningar</a:t>
          </a:r>
        </a:p>
      </dgm:t>
    </dgm:pt>
    <dgm:pt modelId="{E46068D0-297B-4618-A47D-0F5EEB61D5B2}" type="parTrans" cxnId="{2C9FE032-D2A1-420F-ABA3-218CCF7DFA88}">
      <dgm:prSet/>
      <dgm:spPr/>
      <dgm:t>
        <a:bodyPr/>
        <a:lstStyle/>
        <a:p>
          <a:endParaRPr lang="sv-SE"/>
        </a:p>
      </dgm:t>
    </dgm:pt>
    <dgm:pt modelId="{78A02510-DDFB-4F52-8641-229D6368565A}" type="sibTrans" cxnId="{2C9FE032-D2A1-420F-ABA3-218CCF7DFA88}">
      <dgm:prSet/>
      <dgm:spPr>
        <a:ln w="38100"/>
      </dgm:spPr>
      <dgm:t>
        <a:bodyPr/>
        <a:lstStyle/>
        <a:p>
          <a:endParaRPr lang="sv-SE"/>
        </a:p>
      </dgm:t>
    </dgm:pt>
    <dgm:pt modelId="{2F14DB28-27F6-4468-A7C1-85308A04CBC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2. Träning och utbildning</a:t>
          </a:r>
        </a:p>
      </dgm:t>
    </dgm:pt>
    <dgm:pt modelId="{AD5951FB-4738-4692-9D52-A9019A07A37B}" type="parTrans" cxnId="{0B68D9BB-37CC-4595-9EB4-BADD971F3E9C}">
      <dgm:prSet/>
      <dgm:spPr/>
      <dgm:t>
        <a:bodyPr/>
        <a:lstStyle/>
        <a:p>
          <a:endParaRPr lang="sv-SE"/>
        </a:p>
      </dgm:t>
    </dgm:pt>
    <dgm:pt modelId="{63CC2355-1325-48B4-B2C9-E6090E1CEF17}" type="sibTrans" cxnId="{0B68D9BB-37CC-4595-9EB4-BADD971F3E9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2D39053-F69E-4833-BF65-587A92928F2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3. Mätning och återkoppling</a:t>
          </a:r>
        </a:p>
      </dgm:t>
    </dgm:pt>
    <dgm:pt modelId="{86AB0097-25D0-4AF5-B94D-892A98827451}" type="parTrans" cxnId="{FD01838D-48C6-4D55-AEED-7A692B88CFFE}">
      <dgm:prSet/>
      <dgm:spPr/>
      <dgm:t>
        <a:bodyPr/>
        <a:lstStyle/>
        <a:p>
          <a:endParaRPr lang="sv-SE"/>
        </a:p>
      </dgm:t>
    </dgm:pt>
    <dgm:pt modelId="{2B5C83F9-D24E-4956-A075-92A6FF981474}" type="sibTrans" cxnId="{FD01838D-48C6-4D55-AEED-7A692B88CFFE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E497E40E-3BFA-4590-823F-6906D653EC4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4. Sprid budskapet</a:t>
          </a:r>
        </a:p>
      </dgm:t>
    </dgm:pt>
    <dgm:pt modelId="{C56F08DE-BC7B-4A48-9F22-DF7976710C60}" type="parTrans" cxnId="{EE6F7288-9171-4EE1-9A58-964FADCC6759}">
      <dgm:prSet/>
      <dgm:spPr/>
      <dgm:t>
        <a:bodyPr/>
        <a:lstStyle/>
        <a:p>
          <a:endParaRPr lang="sv-SE"/>
        </a:p>
      </dgm:t>
    </dgm:pt>
    <dgm:pt modelId="{B9515D2D-1189-452A-BC48-E925E8CC7765}" type="sibTrans" cxnId="{EE6F7288-9171-4EE1-9A58-964FADCC6759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1913B6B-5316-4C16-8163-7FE583DE74E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5. Patientsäkerhetskultur Ledningens engagemang</a:t>
          </a:r>
        </a:p>
      </dgm:t>
    </dgm:pt>
    <dgm:pt modelId="{12A2C2BD-10F3-48B2-8920-9640BE9AE326}" type="parTrans" cxnId="{80214D51-7DA9-4AC9-9F53-CCBEA46C1FCB}">
      <dgm:prSet/>
      <dgm:spPr/>
      <dgm:t>
        <a:bodyPr/>
        <a:lstStyle/>
        <a:p>
          <a:endParaRPr lang="sv-SE"/>
        </a:p>
      </dgm:t>
    </dgm:pt>
    <dgm:pt modelId="{657FB0C4-4BDC-4C88-AF58-2A5AA0D27CBC}" type="sibTrans" cxnId="{80214D51-7DA9-4AC9-9F53-CCBEA46C1FCB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  <dgm:pt modelId="{6DA52172-4C73-4A19-8B51-2C9C685F326E}" type="pres">
      <dgm:prSet presAssocID="{8262E2C2-27AA-4BB6-BD69-DB02EF11FF99}" presName="node" presStyleLbl="node1" presStyleIdx="0" presStyleCnt="5" custScaleX="130101">
        <dgm:presLayoutVars>
          <dgm:bulletEnabled val="1"/>
        </dgm:presLayoutVars>
      </dgm:prSet>
      <dgm:spPr/>
    </dgm:pt>
    <dgm:pt modelId="{7D392700-CBD6-4FC5-9D6C-33EF44DED600}" type="pres">
      <dgm:prSet presAssocID="{8262E2C2-27AA-4BB6-BD69-DB02EF11FF99}" presName="spNode" presStyleCnt="0"/>
      <dgm:spPr/>
    </dgm:pt>
    <dgm:pt modelId="{3D58580A-98A4-4812-BD8B-FC4401F9A3DD}" type="pres">
      <dgm:prSet presAssocID="{78A02510-DDFB-4F52-8641-229D6368565A}" presName="sibTrans" presStyleLbl="sibTrans1D1" presStyleIdx="0" presStyleCnt="5"/>
      <dgm:spPr/>
    </dgm:pt>
    <dgm:pt modelId="{A8EE36A8-212B-4CF3-AA58-7902AA3697EC}" type="pres">
      <dgm:prSet presAssocID="{2F14DB28-27F6-4468-A7C1-85308A04CBC9}" presName="node" presStyleLbl="node1" presStyleIdx="1" presStyleCnt="5" custScaleX="126630">
        <dgm:presLayoutVars>
          <dgm:bulletEnabled val="1"/>
        </dgm:presLayoutVars>
      </dgm:prSet>
      <dgm:spPr/>
    </dgm:pt>
    <dgm:pt modelId="{0E6C05C0-D233-4B4A-8C47-364E58579990}" type="pres">
      <dgm:prSet presAssocID="{2F14DB28-27F6-4468-A7C1-85308A04CBC9}" presName="spNode" presStyleCnt="0"/>
      <dgm:spPr/>
    </dgm:pt>
    <dgm:pt modelId="{A978E054-5B8B-452C-8939-81394CCFE54C}" type="pres">
      <dgm:prSet presAssocID="{63CC2355-1325-48B4-B2C9-E6090E1CEF17}" presName="sibTrans" presStyleLbl="sibTrans1D1" presStyleIdx="1" presStyleCnt="5"/>
      <dgm:spPr/>
    </dgm:pt>
    <dgm:pt modelId="{3EB992B0-1A90-47C3-AFE3-7E6E56C96A4E}" type="pres">
      <dgm:prSet presAssocID="{F2D39053-F69E-4833-BF65-587A92928F20}" presName="node" presStyleLbl="node1" presStyleIdx="2" presStyleCnt="5" custScaleX="119984">
        <dgm:presLayoutVars>
          <dgm:bulletEnabled val="1"/>
        </dgm:presLayoutVars>
      </dgm:prSet>
      <dgm:spPr/>
    </dgm:pt>
    <dgm:pt modelId="{7CDE9041-59AC-488D-90C7-7EDE1E93CAD4}" type="pres">
      <dgm:prSet presAssocID="{F2D39053-F69E-4833-BF65-587A92928F20}" presName="spNode" presStyleCnt="0"/>
      <dgm:spPr/>
    </dgm:pt>
    <dgm:pt modelId="{DC085990-1950-452F-882E-F0A328A07050}" type="pres">
      <dgm:prSet presAssocID="{2B5C83F9-D24E-4956-A075-92A6FF981474}" presName="sibTrans" presStyleLbl="sibTrans1D1" presStyleIdx="2" presStyleCnt="5"/>
      <dgm:spPr/>
    </dgm:pt>
    <dgm:pt modelId="{3DFDE5D1-AA22-4EDE-B7EA-0A2D41E16B8F}" type="pres">
      <dgm:prSet presAssocID="{E497E40E-3BFA-4590-823F-6906D653EC45}" presName="node" presStyleLbl="node1" presStyleIdx="3" presStyleCnt="5" custScaleX="116818">
        <dgm:presLayoutVars>
          <dgm:bulletEnabled val="1"/>
        </dgm:presLayoutVars>
      </dgm:prSet>
      <dgm:spPr/>
    </dgm:pt>
    <dgm:pt modelId="{F7FB6029-2746-42FE-88AF-8BD8C34FA644}" type="pres">
      <dgm:prSet presAssocID="{E497E40E-3BFA-4590-823F-6906D653EC45}" presName="spNode" presStyleCnt="0"/>
      <dgm:spPr/>
    </dgm:pt>
    <dgm:pt modelId="{4B077A62-A1C9-4FB9-BA3C-45361D5B28C1}" type="pres">
      <dgm:prSet presAssocID="{B9515D2D-1189-452A-BC48-E925E8CC7765}" presName="sibTrans" presStyleLbl="sibTrans1D1" presStyleIdx="3" presStyleCnt="5"/>
      <dgm:spPr/>
    </dgm:pt>
    <dgm:pt modelId="{DA9B9C17-39E3-4F4D-8D5B-1FA386FEA358}" type="pres">
      <dgm:prSet presAssocID="{F1913B6B-5316-4C16-8163-7FE583DE74E5}" presName="node" presStyleLbl="node1" presStyleIdx="4" presStyleCnt="5" custScaleX="159536">
        <dgm:presLayoutVars>
          <dgm:bulletEnabled val="1"/>
        </dgm:presLayoutVars>
      </dgm:prSet>
      <dgm:spPr/>
    </dgm:pt>
    <dgm:pt modelId="{A0386FE2-450C-4FEA-ABEA-EDE5B29608DA}" type="pres">
      <dgm:prSet presAssocID="{F1913B6B-5316-4C16-8163-7FE583DE74E5}" presName="spNode" presStyleCnt="0"/>
      <dgm:spPr/>
    </dgm:pt>
    <dgm:pt modelId="{C055F776-504B-4CD8-878F-C92300667D6F}" type="pres">
      <dgm:prSet presAssocID="{657FB0C4-4BDC-4C88-AF58-2A5AA0D27CBC}" presName="sibTrans" presStyleLbl="sibTrans1D1" presStyleIdx="4" presStyleCnt="5"/>
      <dgm:spPr/>
    </dgm:pt>
  </dgm:ptLst>
  <dgm:cxnLst>
    <dgm:cxn modelId="{CE62DE0E-0A94-4CA0-93A2-57A47A4445E2}" type="presOf" srcId="{657FB0C4-4BDC-4C88-AF58-2A5AA0D27CBC}" destId="{C055F776-504B-4CD8-878F-C92300667D6F}" srcOrd="0" destOrd="0" presId="urn:microsoft.com/office/officeart/2005/8/layout/cycle5"/>
    <dgm:cxn modelId="{633B1214-D6E4-4941-89F5-69906BA8E8F5}" type="presOf" srcId="{D0066A39-E16D-4E6D-B0B1-1226262032F2}" destId="{1B71F6EA-551E-499A-8489-0F9B70A820BA}" srcOrd="0" destOrd="0" presId="urn:microsoft.com/office/officeart/2005/8/layout/cycle5"/>
    <dgm:cxn modelId="{86C5062D-328F-4A69-A709-08E88C97A4F8}" type="presOf" srcId="{F1913B6B-5316-4C16-8163-7FE583DE74E5}" destId="{DA9B9C17-39E3-4F4D-8D5B-1FA386FEA358}" srcOrd="0" destOrd="0" presId="urn:microsoft.com/office/officeart/2005/8/layout/cycle5"/>
    <dgm:cxn modelId="{2C9FE032-D2A1-420F-ABA3-218CCF7DFA88}" srcId="{D0066A39-E16D-4E6D-B0B1-1226262032F2}" destId="{8262E2C2-27AA-4BB6-BD69-DB02EF11FF99}" srcOrd="0" destOrd="0" parTransId="{E46068D0-297B-4618-A47D-0F5EEB61D5B2}" sibTransId="{78A02510-DDFB-4F52-8641-229D6368565A}"/>
    <dgm:cxn modelId="{DE1A385E-4804-4E1C-B432-17F4E865769B}" type="presOf" srcId="{E497E40E-3BFA-4590-823F-6906D653EC45}" destId="{3DFDE5D1-AA22-4EDE-B7EA-0A2D41E16B8F}" srcOrd="0" destOrd="0" presId="urn:microsoft.com/office/officeart/2005/8/layout/cycle5"/>
    <dgm:cxn modelId="{136D4C66-AA31-47FE-AA3B-36BCC8964709}" type="presOf" srcId="{F2D39053-F69E-4833-BF65-587A92928F20}" destId="{3EB992B0-1A90-47C3-AFE3-7E6E56C96A4E}" srcOrd="0" destOrd="0" presId="urn:microsoft.com/office/officeart/2005/8/layout/cycle5"/>
    <dgm:cxn modelId="{80214D51-7DA9-4AC9-9F53-CCBEA46C1FCB}" srcId="{D0066A39-E16D-4E6D-B0B1-1226262032F2}" destId="{F1913B6B-5316-4C16-8163-7FE583DE74E5}" srcOrd="4" destOrd="0" parTransId="{12A2C2BD-10F3-48B2-8920-9640BE9AE326}" sibTransId="{657FB0C4-4BDC-4C88-AF58-2A5AA0D27CBC}"/>
    <dgm:cxn modelId="{F5C1757D-C153-42DA-9F34-4D13C3DB7CA3}" type="presOf" srcId="{78A02510-DDFB-4F52-8641-229D6368565A}" destId="{3D58580A-98A4-4812-BD8B-FC4401F9A3DD}" srcOrd="0" destOrd="0" presId="urn:microsoft.com/office/officeart/2005/8/layout/cycle5"/>
    <dgm:cxn modelId="{EE6F7288-9171-4EE1-9A58-964FADCC6759}" srcId="{D0066A39-E16D-4E6D-B0B1-1226262032F2}" destId="{E497E40E-3BFA-4590-823F-6906D653EC45}" srcOrd="3" destOrd="0" parTransId="{C56F08DE-BC7B-4A48-9F22-DF7976710C60}" sibTransId="{B9515D2D-1189-452A-BC48-E925E8CC7765}"/>
    <dgm:cxn modelId="{FD01838D-48C6-4D55-AEED-7A692B88CFFE}" srcId="{D0066A39-E16D-4E6D-B0B1-1226262032F2}" destId="{F2D39053-F69E-4833-BF65-587A92928F20}" srcOrd="2" destOrd="0" parTransId="{86AB0097-25D0-4AF5-B94D-892A98827451}" sibTransId="{2B5C83F9-D24E-4956-A075-92A6FF981474}"/>
    <dgm:cxn modelId="{D1110C9A-60E9-4DA1-BAD4-8E20E976DEE6}" type="presOf" srcId="{2B5C83F9-D24E-4956-A075-92A6FF981474}" destId="{DC085990-1950-452F-882E-F0A328A07050}" srcOrd="0" destOrd="0" presId="urn:microsoft.com/office/officeart/2005/8/layout/cycle5"/>
    <dgm:cxn modelId="{309001A5-F840-4761-998B-12AC8CACD5C6}" type="presOf" srcId="{B9515D2D-1189-452A-BC48-E925E8CC7765}" destId="{4B077A62-A1C9-4FB9-BA3C-45361D5B28C1}" srcOrd="0" destOrd="0" presId="urn:microsoft.com/office/officeart/2005/8/layout/cycle5"/>
    <dgm:cxn modelId="{0B68D9BB-37CC-4595-9EB4-BADD971F3E9C}" srcId="{D0066A39-E16D-4E6D-B0B1-1226262032F2}" destId="{2F14DB28-27F6-4468-A7C1-85308A04CBC9}" srcOrd="1" destOrd="0" parTransId="{AD5951FB-4738-4692-9D52-A9019A07A37B}" sibTransId="{63CC2355-1325-48B4-B2C9-E6090E1CEF17}"/>
    <dgm:cxn modelId="{8D144DF2-163A-4C92-A7D1-0ECB1DCB16CC}" type="presOf" srcId="{8262E2C2-27AA-4BB6-BD69-DB02EF11FF99}" destId="{6DA52172-4C73-4A19-8B51-2C9C685F326E}" srcOrd="0" destOrd="0" presId="urn:microsoft.com/office/officeart/2005/8/layout/cycle5"/>
    <dgm:cxn modelId="{3E1669F7-9F14-45C1-8317-92F94DD928C9}" type="presOf" srcId="{63CC2355-1325-48B4-B2C9-E6090E1CEF17}" destId="{A978E054-5B8B-452C-8939-81394CCFE54C}" srcOrd="0" destOrd="0" presId="urn:microsoft.com/office/officeart/2005/8/layout/cycle5"/>
    <dgm:cxn modelId="{214F4FF7-A1FE-4843-AE01-6BA8CD17B27A}" type="presOf" srcId="{2F14DB28-27F6-4468-A7C1-85308A04CBC9}" destId="{A8EE36A8-212B-4CF3-AA58-7902AA3697EC}" srcOrd="0" destOrd="0" presId="urn:microsoft.com/office/officeart/2005/8/layout/cycle5"/>
    <dgm:cxn modelId="{C759570D-B264-410A-BA16-EF2814C77F60}" type="presParOf" srcId="{1B71F6EA-551E-499A-8489-0F9B70A820BA}" destId="{6DA52172-4C73-4A19-8B51-2C9C685F326E}" srcOrd="0" destOrd="0" presId="urn:microsoft.com/office/officeart/2005/8/layout/cycle5"/>
    <dgm:cxn modelId="{6FF6F122-9760-4040-93D4-864C85D4F342}" type="presParOf" srcId="{1B71F6EA-551E-499A-8489-0F9B70A820BA}" destId="{7D392700-CBD6-4FC5-9D6C-33EF44DED600}" srcOrd="1" destOrd="0" presId="urn:microsoft.com/office/officeart/2005/8/layout/cycle5"/>
    <dgm:cxn modelId="{7229DEFA-C0E9-4529-B72F-77F56D6683D3}" type="presParOf" srcId="{1B71F6EA-551E-499A-8489-0F9B70A820BA}" destId="{3D58580A-98A4-4812-BD8B-FC4401F9A3DD}" srcOrd="2" destOrd="0" presId="urn:microsoft.com/office/officeart/2005/8/layout/cycle5"/>
    <dgm:cxn modelId="{0E4FF0EE-9FFE-469B-9BB2-DCA2E9C2835B}" type="presParOf" srcId="{1B71F6EA-551E-499A-8489-0F9B70A820BA}" destId="{A8EE36A8-212B-4CF3-AA58-7902AA3697EC}" srcOrd="3" destOrd="0" presId="urn:microsoft.com/office/officeart/2005/8/layout/cycle5"/>
    <dgm:cxn modelId="{80DA7287-9C21-40AD-A7BE-8BD00CC300EA}" type="presParOf" srcId="{1B71F6EA-551E-499A-8489-0F9B70A820BA}" destId="{0E6C05C0-D233-4B4A-8C47-364E58579990}" srcOrd="4" destOrd="0" presId="urn:microsoft.com/office/officeart/2005/8/layout/cycle5"/>
    <dgm:cxn modelId="{AA05ADE5-0C75-4369-883F-BCA1ABD3A015}" type="presParOf" srcId="{1B71F6EA-551E-499A-8489-0F9B70A820BA}" destId="{A978E054-5B8B-452C-8939-81394CCFE54C}" srcOrd="5" destOrd="0" presId="urn:microsoft.com/office/officeart/2005/8/layout/cycle5"/>
    <dgm:cxn modelId="{6E9447F2-005E-4D43-A30D-739606636BE0}" type="presParOf" srcId="{1B71F6EA-551E-499A-8489-0F9B70A820BA}" destId="{3EB992B0-1A90-47C3-AFE3-7E6E56C96A4E}" srcOrd="6" destOrd="0" presId="urn:microsoft.com/office/officeart/2005/8/layout/cycle5"/>
    <dgm:cxn modelId="{FD706BBB-4E2F-4233-825A-C0FE609A066D}" type="presParOf" srcId="{1B71F6EA-551E-499A-8489-0F9B70A820BA}" destId="{7CDE9041-59AC-488D-90C7-7EDE1E93CAD4}" srcOrd="7" destOrd="0" presId="urn:microsoft.com/office/officeart/2005/8/layout/cycle5"/>
    <dgm:cxn modelId="{9F196A99-9563-469C-AAB4-518B6CD3A971}" type="presParOf" srcId="{1B71F6EA-551E-499A-8489-0F9B70A820BA}" destId="{DC085990-1950-452F-882E-F0A328A07050}" srcOrd="8" destOrd="0" presId="urn:microsoft.com/office/officeart/2005/8/layout/cycle5"/>
    <dgm:cxn modelId="{D5E349CD-6BF7-4767-BE6B-5A778A05F47A}" type="presParOf" srcId="{1B71F6EA-551E-499A-8489-0F9B70A820BA}" destId="{3DFDE5D1-AA22-4EDE-B7EA-0A2D41E16B8F}" srcOrd="9" destOrd="0" presId="urn:microsoft.com/office/officeart/2005/8/layout/cycle5"/>
    <dgm:cxn modelId="{2F22DC58-8EF6-445B-AADA-E342BDB7F141}" type="presParOf" srcId="{1B71F6EA-551E-499A-8489-0F9B70A820BA}" destId="{F7FB6029-2746-42FE-88AF-8BD8C34FA644}" srcOrd="10" destOrd="0" presId="urn:microsoft.com/office/officeart/2005/8/layout/cycle5"/>
    <dgm:cxn modelId="{7F451D4B-0190-4BB5-A61C-2CD0E066715F}" type="presParOf" srcId="{1B71F6EA-551E-499A-8489-0F9B70A820BA}" destId="{4B077A62-A1C9-4FB9-BA3C-45361D5B28C1}" srcOrd="11" destOrd="0" presId="urn:microsoft.com/office/officeart/2005/8/layout/cycle5"/>
    <dgm:cxn modelId="{8AF9B922-ADD8-4194-89ED-81728C5F1E6D}" type="presParOf" srcId="{1B71F6EA-551E-499A-8489-0F9B70A820BA}" destId="{DA9B9C17-39E3-4F4D-8D5B-1FA386FEA358}" srcOrd="12" destOrd="0" presId="urn:microsoft.com/office/officeart/2005/8/layout/cycle5"/>
    <dgm:cxn modelId="{3A9699BA-742E-4872-B01A-67747E84269B}" type="presParOf" srcId="{1B71F6EA-551E-499A-8489-0F9B70A820BA}" destId="{A0386FE2-450C-4FEA-ABEA-EDE5B29608DA}" srcOrd="13" destOrd="0" presId="urn:microsoft.com/office/officeart/2005/8/layout/cycle5"/>
    <dgm:cxn modelId="{E0C865FD-0527-459F-AAD9-9BABDAB6E929}" type="presParOf" srcId="{1B71F6EA-551E-499A-8489-0F9B70A820BA}" destId="{C055F776-504B-4CD8-878F-C92300667D6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2172-4C73-4A19-8B51-2C9C685F326E}">
      <dsp:nvSpPr>
        <dsp:cNvPr id="0" name=""/>
        <dsp:cNvSpPr/>
      </dsp:nvSpPr>
      <dsp:spPr>
        <a:xfrm>
          <a:off x="1254042" y="893"/>
          <a:ext cx="1281146" cy="640075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1. Skapa förutsättningar</a:t>
          </a:r>
        </a:p>
      </dsp:txBody>
      <dsp:txXfrm>
        <a:off x="1285288" y="32139"/>
        <a:ext cx="1218654" cy="577583"/>
      </dsp:txXfrm>
    </dsp:sp>
    <dsp:sp modelId="{3D58580A-98A4-4812-BD8B-FC4401F9A3DD}">
      <dsp:nvSpPr>
        <dsp:cNvPr id="0" name=""/>
        <dsp:cNvSpPr/>
      </dsp:nvSpPr>
      <dsp:spPr>
        <a:xfrm>
          <a:off x="613539" y="320931"/>
          <a:ext cx="2562151" cy="2562151"/>
        </a:xfrm>
        <a:custGeom>
          <a:avLst/>
          <a:gdLst/>
          <a:ahLst/>
          <a:cxnLst/>
          <a:rect l="0" t="0" r="0" b="0"/>
          <a:pathLst>
            <a:path>
              <a:moveTo>
                <a:pt x="2018830" y="233758"/>
              </a:moveTo>
              <a:arcTo wR="1281075" hR="1281075" stAng="18309705" swAng="942175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36A8-212B-4CF3-AA58-7902AA3697EC}">
      <dsp:nvSpPr>
        <dsp:cNvPr id="0" name=""/>
        <dsp:cNvSpPr/>
      </dsp:nvSpPr>
      <dsp:spPr>
        <a:xfrm>
          <a:off x="2489508" y="886095"/>
          <a:ext cx="1246966" cy="64007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solidFill>
                <a:schemeClr val="tx1"/>
              </a:solidFill>
            </a:rPr>
            <a:t>2. Träning och utbildning</a:t>
          </a:r>
        </a:p>
      </dsp:txBody>
      <dsp:txXfrm>
        <a:off x="2520754" y="917341"/>
        <a:ext cx="1184474" cy="577583"/>
      </dsp:txXfrm>
    </dsp:sp>
    <dsp:sp modelId="{A978E054-5B8B-452C-8939-81394CCFE54C}">
      <dsp:nvSpPr>
        <dsp:cNvPr id="0" name=""/>
        <dsp:cNvSpPr/>
      </dsp:nvSpPr>
      <dsp:spPr>
        <a:xfrm>
          <a:off x="613539" y="320931"/>
          <a:ext cx="2562151" cy="2562151"/>
        </a:xfrm>
        <a:custGeom>
          <a:avLst/>
          <a:gdLst/>
          <a:ahLst/>
          <a:cxnLst/>
          <a:rect l="0" t="0" r="0" b="0"/>
          <a:pathLst>
            <a:path>
              <a:moveTo>
                <a:pt x="2559104" y="1369391"/>
              </a:moveTo>
              <a:arcTo wR="1281075" hR="1281075" stAng="21837182" swAng="1362030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92B0-1A90-47C3-AFE3-7E6E56C96A4E}">
      <dsp:nvSpPr>
        <dsp:cNvPr id="0" name=""/>
        <dsp:cNvSpPr/>
      </dsp:nvSpPr>
      <dsp:spPr>
        <a:xfrm>
          <a:off x="2056853" y="2318381"/>
          <a:ext cx="1181520" cy="64007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solidFill>
                <a:schemeClr val="tx1"/>
              </a:solidFill>
            </a:rPr>
            <a:t>3. Mätning och återkoppling</a:t>
          </a:r>
        </a:p>
      </dsp:txBody>
      <dsp:txXfrm>
        <a:off x="2088099" y="2349627"/>
        <a:ext cx="1119028" cy="577583"/>
      </dsp:txXfrm>
    </dsp:sp>
    <dsp:sp modelId="{DC085990-1950-452F-882E-F0A328A07050}">
      <dsp:nvSpPr>
        <dsp:cNvPr id="0" name=""/>
        <dsp:cNvSpPr/>
      </dsp:nvSpPr>
      <dsp:spPr>
        <a:xfrm>
          <a:off x="613539" y="320931"/>
          <a:ext cx="2562151" cy="2562151"/>
        </a:xfrm>
        <a:custGeom>
          <a:avLst/>
          <a:gdLst/>
          <a:ahLst/>
          <a:cxnLst/>
          <a:rect l="0" t="0" r="0" b="0"/>
          <a:pathLst>
            <a:path>
              <a:moveTo>
                <a:pt x="1375650" y="2558656"/>
              </a:moveTo>
              <a:arcTo wR="1281075" hR="1281075" stAng="5145981" swAng="550243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E5D1-AA22-4EDE-B7EA-0A2D41E16B8F}">
      <dsp:nvSpPr>
        <dsp:cNvPr id="0" name=""/>
        <dsp:cNvSpPr/>
      </dsp:nvSpPr>
      <dsp:spPr>
        <a:xfrm>
          <a:off x="566446" y="2318381"/>
          <a:ext cx="1150344" cy="64007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solidFill>
                <a:schemeClr val="tx1"/>
              </a:solidFill>
            </a:rPr>
            <a:t>4. Sprid budskapet</a:t>
          </a:r>
        </a:p>
      </dsp:txBody>
      <dsp:txXfrm>
        <a:off x="597692" y="2349627"/>
        <a:ext cx="1087852" cy="577583"/>
      </dsp:txXfrm>
    </dsp:sp>
    <dsp:sp modelId="{4B077A62-A1C9-4FB9-BA3C-45361D5B28C1}">
      <dsp:nvSpPr>
        <dsp:cNvPr id="0" name=""/>
        <dsp:cNvSpPr/>
      </dsp:nvSpPr>
      <dsp:spPr>
        <a:xfrm>
          <a:off x="613539" y="320931"/>
          <a:ext cx="2562151" cy="2562151"/>
        </a:xfrm>
        <a:custGeom>
          <a:avLst/>
          <a:gdLst/>
          <a:ahLst/>
          <a:cxnLst/>
          <a:rect l="0" t="0" r="0" b="0"/>
          <a:pathLst>
            <a:path>
              <a:moveTo>
                <a:pt x="136132" y="1855759"/>
              </a:moveTo>
              <a:arcTo wR="1281075" hR="1281075" stAng="9200788" swAng="1362030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9C17-39E3-4F4D-8D5B-1FA386FEA358}">
      <dsp:nvSpPr>
        <dsp:cNvPr id="0" name=""/>
        <dsp:cNvSpPr/>
      </dsp:nvSpPr>
      <dsp:spPr>
        <a:xfrm>
          <a:off x="-109260" y="886095"/>
          <a:ext cx="1571001" cy="64007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solidFill>
                <a:schemeClr val="tx1"/>
              </a:solidFill>
            </a:rPr>
            <a:t>5. Patientsäkerhetskultur Ledningens engagemang</a:t>
          </a:r>
        </a:p>
      </dsp:txBody>
      <dsp:txXfrm>
        <a:off x="-78014" y="917341"/>
        <a:ext cx="1508509" cy="577583"/>
      </dsp:txXfrm>
    </dsp:sp>
    <dsp:sp modelId="{C055F776-504B-4CD8-878F-C92300667D6F}">
      <dsp:nvSpPr>
        <dsp:cNvPr id="0" name=""/>
        <dsp:cNvSpPr/>
      </dsp:nvSpPr>
      <dsp:spPr>
        <a:xfrm>
          <a:off x="613539" y="320931"/>
          <a:ext cx="2562151" cy="2562151"/>
        </a:xfrm>
        <a:custGeom>
          <a:avLst/>
          <a:gdLst/>
          <a:ahLst/>
          <a:cxnLst/>
          <a:rect l="0" t="0" r="0" b="0"/>
          <a:pathLst>
            <a:path>
              <a:moveTo>
                <a:pt x="287399" y="472519"/>
              </a:moveTo>
              <a:arcTo wR="1281075" hR="1281075" stAng="13148119" swAng="942175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2172-4C73-4A19-8B51-2C9C685F326E}">
      <dsp:nvSpPr>
        <dsp:cNvPr id="0" name=""/>
        <dsp:cNvSpPr/>
      </dsp:nvSpPr>
      <dsp:spPr>
        <a:xfrm>
          <a:off x="1255689" y="1591"/>
          <a:ext cx="1223622" cy="61133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solidFill>
                <a:schemeClr val="tx1"/>
              </a:solidFill>
            </a:rPr>
            <a:t>1. Skapa förutsättningar</a:t>
          </a:r>
        </a:p>
      </dsp:txBody>
      <dsp:txXfrm>
        <a:off x="1285532" y="31434"/>
        <a:ext cx="1163936" cy="551650"/>
      </dsp:txXfrm>
    </dsp:sp>
    <dsp:sp modelId="{3D58580A-98A4-4812-BD8B-FC4401F9A3DD}">
      <dsp:nvSpPr>
        <dsp:cNvPr id="0" name=""/>
        <dsp:cNvSpPr/>
      </dsp:nvSpPr>
      <dsp:spPr>
        <a:xfrm>
          <a:off x="645823" y="307259"/>
          <a:ext cx="2443354" cy="2443354"/>
        </a:xfrm>
        <a:custGeom>
          <a:avLst/>
          <a:gdLst/>
          <a:ahLst/>
          <a:cxnLst/>
          <a:rect l="0" t="0" r="0" b="0"/>
          <a:pathLst>
            <a:path>
              <a:moveTo>
                <a:pt x="1925848" y="223359"/>
              </a:moveTo>
              <a:arcTo wR="1221677" hR="1221677" stAng="18311852" swAng="939341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36A8-212B-4CF3-AA58-7902AA3697EC}">
      <dsp:nvSpPr>
        <dsp:cNvPr id="0" name=""/>
        <dsp:cNvSpPr/>
      </dsp:nvSpPr>
      <dsp:spPr>
        <a:xfrm>
          <a:off x="2433896" y="845749"/>
          <a:ext cx="1190976" cy="611336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2. Träning och utbildning</a:t>
          </a:r>
        </a:p>
      </dsp:txBody>
      <dsp:txXfrm>
        <a:off x="2463739" y="875592"/>
        <a:ext cx="1131290" cy="551650"/>
      </dsp:txXfrm>
    </dsp:sp>
    <dsp:sp modelId="{A978E054-5B8B-452C-8939-81394CCFE54C}">
      <dsp:nvSpPr>
        <dsp:cNvPr id="0" name=""/>
        <dsp:cNvSpPr/>
      </dsp:nvSpPr>
      <dsp:spPr>
        <a:xfrm>
          <a:off x="645823" y="307259"/>
          <a:ext cx="2443354" cy="2443354"/>
        </a:xfrm>
        <a:custGeom>
          <a:avLst/>
          <a:gdLst/>
          <a:ahLst/>
          <a:cxnLst/>
          <a:rect l="0" t="0" r="0" b="0"/>
          <a:pathLst>
            <a:path>
              <a:moveTo>
                <a:pt x="2440428" y="1306171"/>
              </a:moveTo>
              <a:arcTo wR="1221677" hR="1221677" stAng="21837952" swAng="1360219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92B0-1A90-47C3-AFE3-7E6E56C96A4E}">
      <dsp:nvSpPr>
        <dsp:cNvPr id="0" name=""/>
        <dsp:cNvSpPr/>
      </dsp:nvSpPr>
      <dsp:spPr>
        <a:xfrm>
          <a:off x="2021349" y="2211625"/>
          <a:ext cx="1128469" cy="61133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solidFill>
                <a:schemeClr val="tx1"/>
              </a:solidFill>
            </a:rPr>
            <a:t>3. Mätning och återkoppling</a:t>
          </a:r>
        </a:p>
      </dsp:txBody>
      <dsp:txXfrm>
        <a:off x="2051192" y="2241468"/>
        <a:ext cx="1068783" cy="551650"/>
      </dsp:txXfrm>
    </dsp:sp>
    <dsp:sp modelId="{DC085990-1950-452F-882E-F0A328A07050}">
      <dsp:nvSpPr>
        <dsp:cNvPr id="0" name=""/>
        <dsp:cNvSpPr/>
      </dsp:nvSpPr>
      <dsp:spPr>
        <a:xfrm>
          <a:off x="645823" y="307259"/>
          <a:ext cx="2443354" cy="2443354"/>
        </a:xfrm>
        <a:custGeom>
          <a:avLst/>
          <a:gdLst/>
          <a:ahLst/>
          <a:cxnLst/>
          <a:rect l="0" t="0" r="0" b="0"/>
          <a:pathLst>
            <a:path>
              <a:moveTo>
                <a:pt x="1311336" y="2440059"/>
              </a:moveTo>
              <a:arcTo wR="1221677" hR="1221677" stAng="5147476" swAng="547314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E5D1-AA22-4EDE-B7EA-0A2D41E16B8F}">
      <dsp:nvSpPr>
        <dsp:cNvPr id="0" name=""/>
        <dsp:cNvSpPr/>
      </dsp:nvSpPr>
      <dsp:spPr>
        <a:xfrm>
          <a:off x="600070" y="2211625"/>
          <a:ext cx="1098693" cy="61133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solidFill>
                <a:schemeClr val="tx1"/>
              </a:solidFill>
            </a:rPr>
            <a:t>4. Sprid budskapet</a:t>
          </a:r>
        </a:p>
      </dsp:txBody>
      <dsp:txXfrm>
        <a:off x="629913" y="2241468"/>
        <a:ext cx="1039007" cy="551650"/>
      </dsp:txXfrm>
    </dsp:sp>
    <dsp:sp modelId="{4B077A62-A1C9-4FB9-BA3C-45361D5B28C1}">
      <dsp:nvSpPr>
        <dsp:cNvPr id="0" name=""/>
        <dsp:cNvSpPr/>
      </dsp:nvSpPr>
      <dsp:spPr>
        <a:xfrm>
          <a:off x="645823" y="307259"/>
          <a:ext cx="2443354" cy="2443354"/>
        </a:xfrm>
        <a:custGeom>
          <a:avLst/>
          <a:gdLst/>
          <a:ahLst/>
          <a:cxnLst/>
          <a:rect l="0" t="0" r="0" b="0"/>
          <a:pathLst>
            <a:path>
              <a:moveTo>
                <a:pt x="129655" y="1769384"/>
              </a:moveTo>
              <a:arcTo wR="1221677" hR="1221677" stAng="9201828" swAng="1360219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9C17-39E3-4F4D-8D5B-1FA386FEA358}">
      <dsp:nvSpPr>
        <dsp:cNvPr id="0" name=""/>
        <dsp:cNvSpPr/>
      </dsp:nvSpPr>
      <dsp:spPr>
        <a:xfrm>
          <a:off x="-44614" y="845749"/>
          <a:ext cx="1500463" cy="61133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solidFill>
                <a:schemeClr val="tx1"/>
              </a:solidFill>
            </a:rPr>
            <a:t>5. Patientsäkerhetskultur Ledningens engagemang</a:t>
          </a:r>
        </a:p>
      </dsp:txBody>
      <dsp:txXfrm>
        <a:off x="-14771" y="875592"/>
        <a:ext cx="1440777" cy="551650"/>
      </dsp:txXfrm>
    </dsp:sp>
    <dsp:sp modelId="{C055F776-504B-4CD8-878F-C92300667D6F}">
      <dsp:nvSpPr>
        <dsp:cNvPr id="0" name=""/>
        <dsp:cNvSpPr/>
      </dsp:nvSpPr>
      <dsp:spPr>
        <a:xfrm>
          <a:off x="645823" y="307259"/>
          <a:ext cx="2443354" cy="2443354"/>
        </a:xfrm>
        <a:custGeom>
          <a:avLst/>
          <a:gdLst/>
          <a:ahLst/>
          <a:cxnLst/>
          <a:rect l="0" t="0" r="0" b="0"/>
          <a:pathLst>
            <a:path>
              <a:moveTo>
                <a:pt x="274228" y="450421"/>
              </a:moveTo>
              <a:arcTo wR="1221677" hR="1221677" stAng="13148806" swAng="939341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2172-4C73-4A19-8B51-2C9C685F326E}">
      <dsp:nvSpPr>
        <dsp:cNvPr id="0" name=""/>
        <dsp:cNvSpPr/>
      </dsp:nvSpPr>
      <dsp:spPr>
        <a:xfrm>
          <a:off x="1127298" y="41943"/>
          <a:ext cx="1256369" cy="62769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solidFill>
                <a:schemeClr val="tx1"/>
              </a:solidFill>
            </a:rPr>
            <a:t>1. Skapa förutsättningar</a:t>
          </a:r>
        </a:p>
      </dsp:txBody>
      <dsp:txXfrm>
        <a:off x="1157940" y="72585"/>
        <a:ext cx="1195085" cy="566413"/>
      </dsp:txXfrm>
    </dsp:sp>
    <dsp:sp modelId="{3D58580A-98A4-4812-BD8B-FC4401F9A3DD}">
      <dsp:nvSpPr>
        <dsp:cNvPr id="0" name=""/>
        <dsp:cNvSpPr/>
      </dsp:nvSpPr>
      <dsp:spPr>
        <a:xfrm>
          <a:off x="501551" y="355792"/>
          <a:ext cx="2507865" cy="2507865"/>
        </a:xfrm>
        <a:custGeom>
          <a:avLst/>
          <a:gdLst/>
          <a:ahLst/>
          <a:cxnLst/>
          <a:rect l="0" t="0" r="0" b="0"/>
          <a:pathLst>
            <a:path>
              <a:moveTo>
                <a:pt x="1976842" y="229360"/>
              </a:moveTo>
              <a:arcTo wR="1253932" hR="1253932" stAng="18312343" swAng="938693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36A8-212B-4CF3-AA58-7902AA3697EC}">
      <dsp:nvSpPr>
        <dsp:cNvPr id="0" name=""/>
        <dsp:cNvSpPr/>
      </dsp:nvSpPr>
      <dsp:spPr>
        <a:xfrm>
          <a:off x="2336619" y="908389"/>
          <a:ext cx="1222850" cy="62769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solidFill>
                <a:schemeClr val="tx1"/>
              </a:solidFill>
            </a:rPr>
            <a:t>2. Träning och utbildning</a:t>
          </a:r>
        </a:p>
      </dsp:txBody>
      <dsp:txXfrm>
        <a:off x="2367261" y="939031"/>
        <a:ext cx="1161566" cy="566413"/>
      </dsp:txXfrm>
    </dsp:sp>
    <dsp:sp modelId="{A978E054-5B8B-452C-8939-81394CCFE54C}">
      <dsp:nvSpPr>
        <dsp:cNvPr id="0" name=""/>
        <dsp:cNvSpPr/>
      </dsp:nvSpPr>
      <dsp:spPr>
        <a:xfrm>
          <a:off x="501551" y="355792"/>
          <a:ext cx="2507865" cy="2507865"/>
        </a:xfrm>
        <a:custGeom>
          <a:avLst/>
          <a:gdLst/>
          <a:ahLst/>
          <a:cxnLst/>
          <a:rect l="0" t="0" r="0" b="0"/>
          <a:pathLst>
            <a:path>
              <a:moveTo>
                <a:pt x="2504858" y="1340721"/>
              </a:moveTo>
              <a:arcTo wR="1253932" hR="1253932" stAng="21838129" swAng="1359805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92B0-1A90-47C3-AFE3-7E6E56C96A4E}">
      <dsp:nvSpPr>
        <dsp:cNvPr id="0" name=""/>
        <dsp:cNvSpPr/>
      </dsp:nvSpPr>
      <dsp:spPr>
        <a:xfrm>
          <a:off x="1913191" y="2310329"/>
          <a:ext cx="1158671" cy="62769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3. Mätning och återkoppling</a:t>
          </a:r>
        </a:p>
      </dsp:txBody>
      <dsp:txXfrm>
        <a:off x="1943833" y="2340971"/>
        <a:ext cx="1097387" cy="566413"/>
      </dsp:txXfrm>
    </dsp:sp>
    <dsp:sp modelId="{DC085990-1950-452F-882E-F0A328A07050}">
      <dsp:nvSpPr>
        <dsp:cNvPr id="0" name=""/>
        <dsp:cNvSpPr/>
      </dsp:nvSpPr>
      <dsp:spPr>
        <a:xfrm>
          <a:off x="501551" y="355792"/>
          <a:ext cx="2507865" cy="2507865"/>
        </a:xfrm>
        <a:custGeom>
          <a:avLst/>
          <a:gdLst/>
          <a:ahLst/>
          <a:cxnLst/>
          <a:rect l="0" t="0" r="0" b="0"/>
          <a:pathLst>
            <a:path>
              <a:moveTo>
                <a:pt x="1345834" y="2504492"/>
              </a:moveTo>
              <a:arcTo wR="1253932" hR="1253932" stAng="5147817" swAng="546645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E5D1-AA22-4EDE-B7EA-0A2D41E16B8F}">
      <dsp:nvSpPr>
        <dsp:cNvPr id="0" name=""/>
        <dsp:cNvSpPr/>
      </dsp:nvSpPr>
      <dsp:spPr>
        <a:xfrm>
          <a:off x="454392" y="2310329"/>
          <a:ext cx="1128097" cy="62769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solidFill>
                <a:schemeClr val="tx1"/>
              </a:solidFill>
            </a:rPr>
            <a:t>4. Sprid budskapet</a:t>
          </a:r>
        </a:p>
      </dsp:txBody>
      <dsp:txXfrm>
        <a:off x="485034" y="2340971"/>
        <a:ext cx="1066813" cy="566413"/>
      </dsp:txXfrm>
    </dsp:sp>
    <dsp:sp modelId="{4B077A62-A1C9-4FB9-BA3C-45361D5B28C1}">
      <dsp:nvSpPr>
        <dsp:cNvPr id="0" name=""/>
        <dsp:cNvSpPr/>
      </dsp:nvSpPr>
      <dsp:spPr>
        <a:xfrm>
          <a:off x="501551" y="355792"/>
          <a:ext cx="2507865" cy="2507865"/>
        </a:xfrm>
        <a:custGeom>
          <a:avLst/>
          <a:gdLst/>
          <a:ahLst/>
          <a:cxnLst/>
          <a:rect l="0" t="0" r="0" b="0"/>
          <a:pathLst>
            <a:path>
              <a:moveTo>
                <a:pt x="133039" y="1816023"/>
              </a:moveTo>
              <a:arcTo wR="1253932" hR="1253932" stAng="9202066" swAng="1359805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9C17-39E3-4F4D-8D5B-1FA386FEA358}">
      <dsp:nvSpPr>
        <dsp:cNvPr id="0" name=""/>
        <dsp:cNvSpPr/>
      </dsp:nvSpPr>
      <dsp:spPr>
        <a:xfrm>
          <a:off x="-207386" y="908389"/>
          <a:ext cx="1540619" cy="62769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solidFill>
                <a:schemeClr val="tx1"/>
              </a:solidFill>
            </a:rPr>
            <a:t>5. Patientsäkerhetskultur Ledningens engagemang</a:t>
          </a:r>
        </a:p>
      </dsp:txBody>
      <dsp:txXfrm>
        <a:off x="-176744" y="939031"/>
        <a:ext cx="1479335" cy="566413"/>
      </dsp:txXfrm>
    </dsp:sp>
    <dsp:sp modelId="{C055F776-504B-4CD8-878F-C92300667D6F}">
      <dsp:nvSpPr>
        <dsp:cNvPr id="0" name=""/>
        <dsp:cNvSpPr/>
      </dsp:nvSpPr>
      <dsp:spPr>
        <a:xfrm>
          <a:off x="501551" y="355792"/>
          <a:ext cx="2507865" cy="2507865"/>
        </a:xfrm>
        <a:custGeom>
          <a:avLst/>
          <a:gdLst/>
          <a:ahLst/>
          <a:cxnLst/>
          <a:rect l="0" t="0" r="0" b="0"/>
          <a:pathLst>
            <a:path>
              <a:moveTo>
                <a:pt x="281504" y="462269"/>
              </a:moveTo>
              <a:arcTo wR="1253932" hR="1253932" stAng="13148964" swAng="938693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2172-4C73-4A19-8B51-2C9C685F326E}">
      <dsp:nvSpPr>
        <dsp:cNvPr id="0" name=""/>
        <dsp:cNvSpPr/>
      </dsp:nvSpPr>
      <dsp:spPr>
        <a:xfrm>
          <a:off x="1317331" y="711"/>
          <a:ext cx="1331844" cy="66540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solidFill>
                <a:schemeClr val="tx1"/>
              </a:solidFill>
            </a:rPr>
            <a:t>1. Skapa förutsättningar</a:t>
          </a:r>
        </a:p>
      </dsp:txBody>
      <dsp:txXfrm>
        <a:off x="1349813" y="33193"/>
        <a:ext cx="1266880" cy="600441"/>
      </dsp:txXfrm>
    </dsp:sp>
    <dsp:sp modelId="{3D58580A-98A4-4812-BD8B-FC4401F9A3DD}">
      <dsp:nvSpPr>
        <dsp:cNvPr id="0" name=""/>
        <dsp:cNvSpPr/>
      </dsp:nvSpPr>
      <dsp:spPr>
        <a:xfrm>
          <a:off x="654131" y="333413"/>
          <a:ext cx="2658244" cy="2658244"/>
        </a:xfrm>
        <a:custGeom>
          <a:avLst/>
          <a:gdLst/>
          <a:ahLst/>
          <a:cxnLst/>
          <a:rect l="0" t="0" r="0" b="0"/>
          <a:pathLst>
            <a:path>
              <a:moveTo>
                <a:pt x="2095426" y="243145"/>
              </a:moveTo>
              <a:arcTo wR="1329122" hR="1329122" stAng="18312490" swAng="938500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36A8-212B-4CF3-AA58-7902AA3697EC}">
      <dsp:nvSpPr>
        <dsp:cNvPr id="0" name=""/>
        <dsp:cNvSpPr/>
      </dsp:nvSpPr>
      <dsp:spPr>
        <a:xfrm>
          <a:off x="2599168" y="919112"/>
          <a:ext cx="1296312" cy="66540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solidFill>
                <a:schemeClr val="tx1"/>
              </a:solidFill>
            </a:rPr>
            <a:t>2. Träning och utbildning</a:t>
          </a:r>
        </a:p>
      </dsp:txBody>
      <dsp:txXfrm>
        <a:off x="2631650" y="951594"/>
        <a:ext cx="1231348" cy="600441"/>
      </dsp:txXfrm>
    </dsp:sp>
    <dsp:sp modelId="{A978E054-5B8B-452C-8939-81394CCFE54C}">
      <dsp:nvSpPr>
        <dsp:cNvPr id="0" name=""/>
        <dsp:cNvSpPr/>
      </dsp:nvSpPr>
      <dsp:spPr>
        <a:xfrm>
          <a:off x="654131" y="333413"/>
          <a:ext cx="2658244" cy="2658244"/>
        </a:xfrm>
        <a:custGeom>
          <a:avLst/>
          <a:gdLst/>
          <a:ahLst/>
          <a:cxnLst/>
          <a:rect l="0" t="0" r="0" b="0"/>
          <a:pathLst>
            <a:path>
              <a:moveTo>
                <a:pt x="2655056" y="1421135"/>
              </a:moveTo>
              <a:arcTo wR="1329122" hR="1329122" stAng="21838181" swAng="1359682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92B0-1A90-47C3-AFE3-7E6E56C96A4E}">
      <dsp:nvSpPr>
        <dsp:cNvPr id="0" name=""/>
        <dsp:cNvSpPr/>
      </dsp:nvSpPr>
      <dsp:spPr>
        <a:xfrm>
          <a:off x="2150353" y="2405116"/>
          <a:ext cx="1228277" cy="665405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3. Mätning och återkoppling</a:t>
          </a:r>
        </a:p>
      </dsp:txBody>
      <dsp:txXfrm>
        <a:off x="2182835" y="2437598"/>
        <a:ext cx="1163313" cy="600441"/>
      </dsp:txXfrm>
    </dsp:sp>
    <dsp:sp modelId="{DC085990-1950-452F-882E-F0A328A07050}">
      <dsp:nvSpPr>
        <dsp:cNvPr id="0" name=""/>
        <dsp:cNvSpPr/>
      </dsp:nvSpPr>
      <dsp:spPr>
        <a:xfrm>
          <a:off x="654131" y="333413"/>
          <a:ext cx="2658244" cy="2658244"/>
        </a:xfrm>
        <a:custGeom>
          <a:avLst/>
          <a:gdLst/>
          <a:ahLst/>
          <a:cxnLst/>
          <a:rect l="0" t="0" r="0" b="0"/>
          <a:pathLst>
            <a:path>
              <a:moveTo>
                <a:pt x="1426496" y="2654673"/>
              </a:moveTo>
              <a:arcTo wR="1329122" hR="1329122" stAng="5147919" swAng="546445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E5D1-AA22-4EDE-B7EA-0A2D41E16B8F}">
      <dsp:nvSpPr>
        <dsp:cNvPr id="0" name=""/>
        <dsp:cNvSpPr/>
      </dsp:nvSpPr>
      <dsp:spPr>
        <a:xfrm>
          <a:off x="604081" y="2405116"/>
          <a:ext cx="1195866" cy="66540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solidFill>
                <a:schemeClr val="tx1"/>
              </a:solidFill>
            </a:rPr>
            <a:t>4. Sprid budskapet</a:t>
          </a:r>
        </a:p>
      </dsp:txBody>
      <dsp:txXfrm>
        <a:off x="636563" y="2437598"/>
        <a:ext cx="1130902" cy="600441"/>
      </dsp:txXfrm>
    </dsp:sp>
    <dsp:sp modelId="{4B077A62-A1C9-4FB9-BA3C-45361D5B28C1}">
      <dsp:nvSpPr>
        <dsp:cNvPr id="0" name=""/>
        <dsp:cNvSpPr/>
      </dsp:nvSpPr>
      <dsp:spPr>
        <a:xfrm>
          <a:off x="654131" y="333413"/>
          <a:ext cx="2658244" cy="2658244"/>
        </a:xfrm>
        <a:custGeom>
          <a:avLst/>
          <a:gdLst/>
          <a:ahLst/>
          <a:cxnLst/>
          <a:rect l="0" t="0" r="0" b="0"/>
          <a:pathLst>
            <a:path>
              <a:moveTo>
                <a:pt x="141004" y="1924893"/>
              </a:moveTo>
              <a:arcTo wR="1329122" hR="1329122" stAng="9202137" swAng="1359682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9C17-39E3-4F4D-8D5B-1FA386FEA358}">
      <dsp:nvSpPr>
        <dsp:cNvPr id="0" name=""/>
        <dsp:cNvSpPr/>
      </dsp:nvSpPr>
      <dsp:spPr>
        <a:xfrm>
          <a:off x="-97402" y="919112"/>
          <a:ext cx="1633171" cy="66540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solidFill>
                <a:schemeClr val="tx1"/>
              </a:solidFill>
            </a:rPr>
            <a:t>5. Patientsäkerhetskultur Ledningens engagemang</a:t>
          </a:r>
        </a:p>
      </dsp:txBody>
      <dsp:txXfrm>
        <a:off x="-64920" y="951594"/>
        <a:ext cx="1568207" cy="600441"/>
      </dsp:txXfrm>
    </dsp:sp>
    <dsp:sp modelId="{C055F776-504B-4CD8-878F-C92300667D6F}">
      <dsp:nvSpPr>
        <dsp:cNvPr id="0" name=""/>
        <dsp:cNvSpPr/>
      </dsp:nvSpPr>
      <dsp:spPr>
        <a:xfrm>
          <a:off x="654131" y="333413"/>
          <a:ext cx="2658244" cy="2658244"/>
        </a:xfrm>
        <a:custGeom>
          <a:avLst/>
          <a:gdLst/>
          <a:ahLst/>
          <a:cxnLst/>
          <a:rect l="0" t="0" r="0" b="0"/>
          <a:pathLst>
            <a:path>
              <a:moveTo>
                <a:pt x="298396" y="489974"/>
              </a:moveTo>
              <a:arcTo wR="1329122" hR="1329122" stAng="13149010" swAng="938500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2172-4C73-4A19-8B51-2C9C685F326E}">
      <dsp:nvSpPr>
        <dsp:cNvPr id="0" name=""/>
        <dsp:cNvSpPr/>
      </dsp:nvSpPr>
      <dsp:spPr>
        <a:xfrm>
          <a:off x="1209447" y="466"/>
          <a:ext cx="1242024" cy="62053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solidFill>
                <a:schemeClr val="tx1"/>
              </a:solidFill>
            </a:rPr>
            <a:t>1. Skapa förutsättningar</a:t>
          </a:r>
        </a:p>
      </dsp:txBody>
      <dsp:txXfrm>
        <a:off x="1239739" y="30758"/>
        <a:ext cx="1181440" cy="559946"/>
      </dsp:txXfrm>
    </dsp:sp>
    <dsp:sp modelId="{3D58580A-98A4-4812-BD8B-FC4401F9A3DD}">
      <dsp:nvSpPr>
        <dsp:cNvPr id="0" name=""/>
        <dsp:cNvSpPr/>
      </dsp:nvSpPr>
      <dsp:spPr>
        <a:xfrm>
          <a:off x="590817" y="310731"/>
          <a:ext cx="2479284" cy="2479284"/>
        </a:xfrm>
        <a:custGeom>
          <a:avLst/>
          <a:gdLst/>
          <a:ahLst/>
          <a:cxnLst/>
          <a:rect l="0" t="0" r="0" b="0"/>
          <a:pathLst>
            <a:path>
              <a:moveTo>
                <a:pt x="1954304" y="226740"/>
              </a:moveTo>
              <a:arcTo wR="1239642" hR="1239642" stAng="18312313" swAng="938733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36A8-212B-4CF3-AA58-7902AA3697EC}">
      <dsp:nvSpPr>
        <dsp:cNvPr id="0" name=""/>
        <dsp:cNvSpPr/>
      </dsp:nvSpPr>
      <dsp:spPr>
        <a:xfrm>
          <a:off x="2404985" y="857037"/>
          <a:ext cx="1208888" cy="62053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solidFill>
                <a:schemeClr val="tx1"/>
              </a:solidFill>
            </a:rPr>
            <a:t>2. Träning och utbildning</a:t>
          </a:r>
        </a:p>
      </dsp:txBody>
      <dsp:txXfrm>
        <a:off x="2435277" y="887329"/>
        <a:ext cx="1148304" cy="559946"/>
      </dsp:txXfrm>
    </dsp:sp>
    <dsp:sp modelId="{A978E054-5B8B-452C-8939-81394CCFE54C}">
      <dsp:nvSpPr>
        <dsp:cNvPr id="0" name=""/>
        <dsp:cNvSpPr/>
      </dsp:nvSpPr>
      <dsp:spPr>
        <a:xfrm>
          <a:off x="590817" y="310731"/>
          <a:ext cx="2479284" cy="2479284"/>
        </a:xfrm>
        <a:custGeom>
          <a:avLst/>
          <a:gdLst/>
          <a:ahLst/>
          <a:cxnLst/>
          <a:rect l="0" t="0" r="0" b="0"/>
          <a:pathLst>
            <a:path>
              <a:moveTo>
                <a:pt x="2476311" y="1325438"/>
              </a:moveTo>
              <a:arcTo wR="1239642" hR="1239642" stAng="21838118" swAng="1359831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92B0-1A90-47C3-AFE3-7E6E56C96A4E}">
      <dsp:nvSpPr>
        <dsp:cNvPr id="0" name=""/>
        <dsp:cNvSpPr/>
      </dsp:nvSpPr>
      <dsp:spPr>
        <a:xfrm>
          <a:off x="1986382" y="2242999"/>
          <a:ext cx="1145441" cy="62053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solidFill>
                <a:schemeClr val="tx1"/>
              </a:solidFill>
            </a:rPr>
            <a:t>3. Mätning och återkoppling</a:t>
          </a:r>
        </a:p>
      </dsp:txBody>
      <dsp:txXfrm>
        <a:off x="2016674" y="2273291"/>
        <a:ext cx="1084857" cy="559946"/>
      </dsp:txXfrm>
    </dsp:sp>
    <dsp:sp modelId="{DC085990-1950-452F-882E-F0A328A07050}">
      <dsp:nvSpPr>
        <dsp:cNvPr id="0" name=""/>
        <dsp:cNvSpPr/>
      </dsp:nvSpPr>
      <dsp:spPr>
        <a:xfrm>
          <a:off x="590817" y="310731"/>
          <a:ext cx="2479284" cy="2479284"/>
        </a:xfrm>
        <a:custGeom>
          <a:avLst/>
          <a:gdLst/>
          <a:ahLst/>
          <a:cxnLst/>
          <a:rect l="0" t="0" r="0" b="0"/>
          <a:pathLst>
            <a:path>
              <a:moveTo>
                <a:pt x="1330504" y="2475949"/>
              </a:moveTo>
              <a:arcTo wR="1239642" hR="1239642" stAng="5147796" swAng="546686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E5D1-AA22-4EDE-B7EA-0A2D41E16B8F}">
      <dsp:nvSpPr>
        <dsp:cNvPr id="0" name=""/>
        <dsp:cNvSpPr/>
      </dsp:nvSpPr>
      <dsp:spPr>
        <a:xfrm>
          <a:off x="544207" y="2242999"/>
          <a:ext cx="1115217" cy="62053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4. Sprid budskapet</a:t>
          </a:r>
        </a:p>
      </dsp:txBody>
      <dsp:txXfrm>
        <a:off x="574499" y="2273291"/>
        <a:ext cx="1054633" cy="559946"/>
      </dsp:txXfrm>
    </dsp:sp>
    <dsp:sp modelId="{4B077A62-A1C9-4FB9-BA3C-45361D5B28C1}">
      <dsp:nvSpPr>
        <dsp:cNvPr id="0" name=""/>
        <dsp:cNvSpPr/>
      </dsp:nvSpPr>
      <dsp:spPr>
        <a:xfrm>
          <a:off x="590817" y="310731"/>
          <a:ext cx="2479284" cy="2479284"/>
        </a:xfrm>
        <a:custGeom>
          <a:avLst/>
          <a:gdLst/>
          <a:ahLst/>
          <a:cxnLst/>
          <a:rect l="0" t="0" r="0" b="0"/>
          <a:pathLst>
            <a:path>
              <a:moveTo>
                <a:pt x="131525" y="1795331"/>
              </a:moveTo>
              <a:arcTo wR="1239642" hR="1239642" stAng="9202051" swAng="1359831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9C17-39E3-4F4D-8D5B-1FA386FEA358}">
      <dsp:nvSpPr>
        <dsp:cNvPr id="0" name=""/>
        <dsp:cNvSpPr/>
      </dsp:nvSpPr>
      <dsp:spPr>
        <a:xfrm>
          <a:off x="-110024" y="857037"/>
          <a:ext cx="1523029" cy="62053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solidFill>
                <a:schemeClr val="tx1"/>
              </a:solidFill>
            </a:rPr>
            <a:t>5. Patientsäkerhetskultur Ledningens engagemang</a:t>
          </a:r>
        </a:p>
      </dsp:txBody>
      <dsp:txXfrm>
        <a:off x="-79732" y="887329"/>
        <a:ext cx="1462445" cy="559946"/>
      </dsp:txXfrm>
    </dsp:sp>
    <dsp:sp modelId="{C055F776-504B-4CD8-878F-C92300667D6F}">
      <dsp:nvSpPr>
        <dsp:cNvPr id="0" name=""/>
        <dsp:cNvSpPr/>
      </dsp:nvSpPr>
      <dsp:spPr>
        <a:xfrm>
          <a:off x="590817" y="310731"/>
          <a:ext cx="2479284" cy="2479284"/>
        </a:xfrm>
        <a:custGeom>
          <a:avLst/>
          <a:gdLst/>
          <a:ahLst/>
          <a:cxnLst/>
          <a:rect l="0" t="0" r="0" b="0"/>
          <a:pathLst>
            <a:path>
              <a:moveTo>
                <a:pt x="278294" y="457003"/>
              </a:moveTo>
              <a:arcTo wR="1239642" hR="1239642" stAng="13148954" swAng="938733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2172-4C73-4A19-8B51-2C9C685F326E}">
      <dsp:nvSpPr>
        <dsp:cNvPr id="0" name=""/>
        <dsp:cNvSpPr/>
      </dsp:nvSpPr>
      <dsp:spPr>
        <a:xfrm>
          <a:off x="1233240" y="1104"/>
          <a:ext cx="1326504" cy="66273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solidFill>
                <a:schemeClr val="tx1"/>
              </a:solidFill>
            </a:rPr>
            <a:t>1. Skapa förutsättningar</a:t>
          </a:r>
        </a:p>
      </dsp:txBody>
      <dsp:txXfrm>
        <a:off x="1265592" y="33456"/>
        <a:ext cx="1261800" cy="598033"/>
      </dsp:txXfrm>
    </dsp:sp>
    <dsp:sp modelId="{3D58580A-98A4-4812-BD8B-FC4401F9A3DD}">
      <dsp:nvSpPr>
        <dsp:cNvPr id="0" name=""/>
        <dsp:cNvSpPr/>
      </dsp:nvSpPr>
      <dsp:spPr>
        <a:xfrm>
          <a:off x="573530" y="332473"/>
          <a:ext cx="2645924" cy="2645924"/>
        </a:xfrm>
        <a:custGeom>
          <a:avLst/>
          <a:gdLst/>
          <a:ahLst/>
          <a:cxnLst/>
          <a:rect l="0" t="0" r="0" b="0"/>
          <a:pathLst>
            <a:path>
              <a:moveTo>
                <a:pt x="2085990" y="242214"/>
              </a:moveTo>
              <a:arcTo wR="1322962" hR="1322962" stAng="18313369" swAng="937339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36A8-212B-4CF3-AA58-7902AA3697EC}">
      <dsp:nvSpPr>
        <dsp:cNvPr id="0" name=""/>
        <dsp:cNvSpPr/>
      </dsp:nvSpPr>
      <dsp:spPr>
        <a:xfrm>
          <a:off x="2509146" y="915248"/>
          <a:ext cx="1291114" cy="66273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solidFill>
                <a:schemeClr val="tx1"/>
              </a:solidFill>
            </a:rPr>
            <a:t>2. Träning och utbildning</a:t>
          </a:r>
        </a:p>
      </dsp:txBody>
      <dsp:txXfrm>
        <a:off x="2541498" y="947600"/>
        <a:ext cx="1226410" cy="598033"/>
      </dsp:txXfrm>
    </dsp:sp>
    <dsp:sp modelId="{A978E054-5B8B-452C-8939-81394CCFE54C}">
      <dsp:nvSpPr>
        <dsp:cNvPr id="0" name=""/>
        <dsp:cNvSpPr/>
      </dsp:nvSpPr>
      <dsp:spPr>
        <a:xfrm>
          <a:off x="573530" y="332473"/>
          <a:ext cx="2645924" cy="2645924"/>
        </a:xfrm>
        <a:custGeom>
          <a:avLst/>
          <a:gdLst/>
          <a:ahLst/>
          <a:cxnLst/>
          <a:rect l="0" t="0" r="0" b="0"/>
          <a:pathLst>
            <a:path>
              <a:moveTo>
                <a:pt x="2642741" y="1414670"/>
              </a:moveTo>
              <a:arcTo wR="1322962" hR="1322962" stAng="21838497" swAng="1358941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92B0-1A90-47C3-AFE3-7E6E56C96A4E}">
      <dsp:nvSpPr>
        <dsp:cNvPr id="0" name=""/>
        <dsp:cNvSpPr/>
      </dsp:nvSpPr>
      <dsp:spPr>
        <a:xfrm>
          <a:off x="2062433" y="2394365"/>
          <a:ext cx="1223352" cy="66273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solidFill>
                <a:schemeClr val="tx1"/>
              </a:solidFill>
            </a:rPr>
            <a:t>3. Mätning och återkoppling</a:t>
          </a:r>
        </a:p>
      </dsp:txBody>
      <dsp:txXfrm>
        <a:off x="2094785" y="2426717"/>
        <a:ext cx="1158648" cy="598033"/>
      </dsp:txXfrm>
    </dsp:sp>
    <dsp:sp modelId="{DC085990-1950-452F-882E-F0A328A07050}">
      <dsp:nvSpPr>
        <dsp:cNvPr id="0" name=""/>
        <dsp:cNvSpPr/>
      </dsp:nvSpPr>
      <dsp:spPr>
        <a:xfrm>
          <a:off x="573530" y="332473"/>
          <a:ext cx="2645924" cy="2645924"/>
        </a:xfrm>
        <a:custGeom>
          <a:avLst/>
          <a:gdLst/>
          <a:ahLst/>
          <a:cxnLst/>
          <a:rect l="0" t="0" r="0" b="0"/>
          <a:pathLst>
            <a:path>
              <a:moveTo>
                <a:pt x="1419649" y="2642386"/>
              </a:moveTo>
              <a:arcTo wR="1322962" hR="1322962" stAng="5148531" swAng="545246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E5D1-AA22-4EDE-B7EA-0A2D41E16B8F}">
      <dsp:nvSpPr>
        <dsp:cNvPr id="0" name=""/>
        <dsp:cNvSpPr/>
      </dsp:nvSpPr>
      <dsp:spPr>
        <a:xfrm>
          <a:off x="523339" y="2394365"/>
          <a:ext cx="1191071" cy="66273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solidFill>
                <a:schemeClr val="tx1"/>
              </a:solidFill>
            </a:rPr>
            <a:t>4. Sprid budskapet</a:t>
          </a:r>
        </a:p>
      </dsp:txBody>
      <dsp:txXfrm>
        <a:off x="555691" y="2426717"/>
        <a:ext cx="1126367" cy="598033"/>
      </dsp:txXfrm>
    </dsp:sp>
    <dsp:sp modelId="{4B077A62-A1C9-4FB9-BA3C-45361D5B28C1}">
      <dsp:nvSpPr>
        <dsp:cNvPr id="0" name=""/>
        <dsp:cNvSpPr/>
      </dsp:nvSpPr>
      <dsp:spPr>
        <a:xfrm>
          <a:off x="573530" y="332473"/>
          <a:ext cx="2645924" cy="2645924"/>
        </a:xfrm>
        <a:custGeom>
          <a:avLst/>
          <a:gdLst/>
          <a:ahLst/>
          <a:cxnLst/>
          <a:rect l="0" t="0" r="0" b="0"/>
          <a:pathLst>
            <a:path>
              <a:moveTo>
                <a:pt x="140277" y="1915824"/>
              </a:moveTo>
              <a:arcTo wR="1322962" hR="1322962" stAng="9202563" swAng="1358941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9C17-39E3-4F4D-8D5B-1FA386FEA358}">
      <dsp:nvSpPr>
        <dsp:cNvPr id="0" name=""/>
        <dsp:cNvSpPr/>
      </dsp:nvSpPr>
      <dsp:spPr>
        <a:xfrm>
          <a:off x="-175030" y="915248"/>
          <a:ext cx="1626623" cy="66273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5. Patientsäkerhetskultur Ledningens engagemang</a:t>
          </a:r>
        </a:p>
      </dsp:txBody>
      <dsp:txXfrm>
        <a:off x="-142678" y="947600"/>
        <a:ext cx="1561919" cy="598033"/>
      </dsp:txXfrm>
    </dsp:sp>
    <dsp:sp modelId="{C055F776-504B-4CD8-878F-C92300667D6F}">
      <dsp:nvSpPr>
        <dsp:cNvPr id="0" name=""/>
        <dsp:cNvSpPr/>
      </dsp:nvSpPr>
      <dsp:spPr>
        <a:xfrm>
          <a:off x="573530" y="332473"/>
          <a:ext cx="2645924" cy="2645924"/>
        </a:xfrm>
        <a:custGeom>
          <a:avLst/>
          <a:gdLst/>
          <a:ahLst/>
          <a:cxnLst/>
          <a:rect l="0" t="0" r="0" b="0"/>
          <a:pathLst>
            <a:path>
              <a:moveTo>
                <a:pt x="297081" y="487619"/>
              </a:moveTo>
              <a:arcTo wR="1322962" hR="1322962" stAng="13149292" swAng="937339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2172-4C73-4A19-8B51-2C9C685F326E}">
      <dsp:nvSpPr>
        <dsp:cNvPr id="0" name=""/>
        <dsp:cNvSpPr/>
      </dsp:nvSpPr>
      <dsp:spPr>
        <a:xfrm>
          <a:off x="2703111" y="2770"/>
          <a:ext cx="2005282" cy="100186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/>
            <a:t>1. Skapa förutsättningar</a:t>
          </a:r>
        </a:p>
      </dsp:txBody>
      <dsp:txXfrm>
        <a:off x="2752018" y="51677"/>
        <a:ext cx="1907468" cy="904048"/>
      </dsp:txXfrm>
    </dsp:sp>
    <dsp:sp modelId="{3D58580A-98A4-4812-BD8B-FC4401F9A3DD}">
      <dsp:nvSpPr>
        <dsp:cNvPr id="0" name=""/>
        <dsp:cNvSpPr/>
      </dsp:nvSpPr>
      <dsp:spPr>
        <a:xfrm>
          <a:off x="1704567" y="503701"/>
          <a:ext cx="4002370" cy="4002370"/>
        </a:xfrm>
        <a:custGeom>
          <a:avLst/>
          <a:gdLst/>
          <a:ahLst/>
          <a:cxnLst/>
          <a:rect l="0" t="0" r="0" b="0"/>
          <a:pathLst>
            <a:path>
              <a:moveTo>
                <a:pt x="3154965" y="366090"/>
              </a:moveTo>
              <a:arcTo wR="2001185" hR="2001185" stAng="18312488" swAng="938502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36A8-212B-4CF3-AA58-7902AA3697EC}">
      <dsp:nvSpPr>
        <dsp:cNvPr id="0" name=""/>
        <dsp:cNvSpPr/>
      </dsp:nvSpPr>
      <dsp:spPr>
        <a:xfrm>
          <a:off x="4633101" y="1385555"/>
          <a:ext cx="1951783" cy="100186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/>
            <a:t>2. Träning och utbildning</a:t>
          </a:r>
        </a:p>
      </dsp:txBody>
      <dsp:txXfrm>
        <a:off x="4682008" y="1434462"/>
        <a:ext cx="1853969" cy="904048"/>
      </dsp:txXfrm>
    </dsp:sp>
    <dsp:sp modelId="{A978E054-5B8B-452C-8939-81394CCFE54C}">
      <dsp:nvSpPr>
        <dsp:cNvPr id="0" name=""/>
        <dsp:cNvSpPr/>
      </dsp:nvSpPr>
      <dsp:spPr>
        <a:xfrm>
          <a:off x="1704567" y="503701"/>
          <a:ext cx="4002370" cy="4002370"/>
        </a:xfrm>
        <a:custGeom>
          <a:avLst/>
          <a:gdLst/>
          <a:ahLst/>
          <a:cxnLst/>
          <a:rect l="0" t="0" r="0" b="0"/>
          <a:pathLst>
            <a:path>
              <a:moveTo>
                <a:pt x="3997569" y="2139724"/>
              </a:moveTo>
              <a:arcTo wR="2001185" hR="2001185" stAng="21838181" swAng="1359683"/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92B0-1A90-47C3-AFE3-7E6E56C96A4E}">
      <dsp:nvSpPr>
        <dsp:cNvPr id="0" name=""/>
        <dsp:cNvSpPr/>
      </dsp:nvSpPr>
      <dsp:spPr>
        <a:xfrm>
          <a:off x="3957346" y="3622948"/>
          <a:ext cx="1849346" cy="100186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/>
            <a:t>3. Mätning och återkoppling</a:t>
          </a:r>
        </a:p>
      </dsp:txBody>
      <dsp:txXfrm>
        <a:off x="4006253" y="3671855"/>
        <a:ext cx="1751532" cy="904048"/>
      </dsp:txXfrm>
    </dsp:sp>
    <dsp:sp modelId="{DC085990-1950-452F-882E-F0A328A07050}">
      <dsp:nvSpPr>
        <dsp:cNvPr id="0" name=""/>
        <dsp:cNvSpPr/>
      </dsp:nvSpPr>
      <dsp:spPr>
        <a:xfrm>
          <a:off x="1704567" y="503701"/>
          <a:ext cx="4002370" cy="4002370"/>
        </a:xfrm>
        <a:custGeom>
          <a:avLst/>
          <a:gdLst/>
          <a:ahLst/>
          <a:cxnLst/>
          <a:rect l="0" t="0" r="0" b="0"/>
          <a:pathLst>
            <a:path>
              <a:moveTo>
                <a:pt x="2147795" y="3996992"/>
              </a:moveTo>
              <a:arcTo wR="2001185" hR="2001185" stAng="5147918" swAng="546447"/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E5D1-AA22-4EDE-B7EA-0A2D41E16B8F}">
      <dsp:nvSpPr>
        <dsp:cNvPr id="0" name=""/>
        <dsp:cNvSpPr/>
      </dsp:nvSpPr>
      <dsp:spPr>
        <a:xfrm>
          <a:off x="1629211" y="3622948"/>
          <a:ext cx="1800547" cy="100186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/>
            <a:t>4. Sprid budskapet</a:t>
          </a:r>
        </a:p>
      </dsp:txBody>
      <dsp:txXfrm>
        <a:off x="1678118" y="3671855"/>
        <a:ext cx="1702733" cy="904048"/>
      </dsp:txXfrm>
    </dsp:sp>
    <dsp:sp modelId="{4B077A62-A1C9-4FB9-BA3C-45361D5B28C1}">
      <dsp:nvSpPr>
        <dsp:cNvPr id="0" name=""/>
        <dsp:cNvSpPr/>
      </dsp:nvSpPr>
      <dsp:spPr>
        <a:xfrm>
          <a:off x="1704567" y="503701"/>
          <a:ext cx="4002370" cy="4002370"/>
        </a:xfrm>
        <a:custGeom>
          <a:avLst/>
          <a:gdLst/>
          <a:ahLst/>
          <a:cxnLst/>
          <a:rect l="0" t="0" r="0" b="0"/>
          <a:pathLst>
            <a:path>
              <a:moveTo>
                <a:pt x="212303" y="2898203"/>
              </a:moveTo>
              <a:arcTo wR="2001185" hR="2001185" stAng="9202136" swAng="1359683"/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9C17-39E3-4F4D-8D5B-1FA386FEA358}">
      <dsp:nvSpPr>
        <dsp:cNvPr id="0" name=""/>
        <dsp:cNvSpPr/>
      </dsp:nvSpPr>
      <dsp:spPr>
        <a:xfrm>
          <a:off x="573026" y="1385555"/>
          <a:ext cx="2458972" cy="100186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/>
            <a:t>5. Patientsäkerhetskultur Ledningens engagemang</a:t>
          </a:r>
        </a:p>
      </dsp:txBody>
      <dsp:txXfrm>
        <a:off x="621933" y="1434462"/>
        <a:ext cx="2361158" cy="904048"/>
      </dsp:txXfrm>
    </dsp:sp>
    <dsp:sp modelId="{C055F776-504B-4CD8-878F-C92300667D6F}">
      <dsp:nvSpPr>
        <dsp:cNvPr id="0" name=""/>
        <dsp:cNvSpPr/>
      </dsp:nvSpPr>
      <dsp:spPr>
        <a:xfrm>
          <a:off x="1704567" y="503701"/>
          <a:ext cx="4002370" cy="4002370"/>
        </a:xfrm>
        <a:custGeom>
          <a:avLst/>
          <a:gdLst/>
          <a:ahLst/>
          <a:cxnLst/>
          <a:rect l="0" t="0" r="0" b="0"/>
          <a:pathLst>
            <a:path>
              <a:moveTo>
                <a:pt x="449278" y="737726"/>
              </a:moveTo>
              <a:arcTo wR="2001185" hR="2001185" stAng="13149010" swAng="938502"/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1E0E8-CE7D-4370-9F70-9FAB58DC4587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77B3F-C307-49C4-8189-F885AD3E02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07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77B3F-C307-49C4-8189-F885AD3E0230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43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883" y="342605"/>
            <a:ext cx="1529907" cy="330535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6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huvudrubrik + brödtext +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4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51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66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16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41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94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1716860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3181618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224182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alternativ ljus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3" name="Bildobjekt 2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57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pers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1344635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510872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25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7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50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27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53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58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51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9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alternativ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8" name="Bildobjekt 7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37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61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9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19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32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59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32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56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70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46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2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883" y="342605"/>
            <a:ext cx="1529907" cy="330535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4035859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69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40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90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60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396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56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15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39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592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4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gre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637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40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064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98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177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183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618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315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62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8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7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868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495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718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32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527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562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165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085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724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667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3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484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47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gres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4362192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1040081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huvudrubrik + brödtext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1295974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1045699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4849620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14286666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7668731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1254956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50862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672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2121802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16454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69" r:id="rId3"/>
    <p:sldLayoutId id="2147493468" r:id="rId4"/>
    <p:sldLayoutId id="2147493471" r:id="rId5"/>
    <p:sldLayoutId id="2147493470" r:id="rId6"/>
    <p:sldLayoutId id="2147493472" r:id="rId7"/>
    <p:sldLayoutId id="2147493473" r:id="rId8"/>
    <p:sldLayoutId id="2147493474" r:id="rId9"/>
    <p:sldLayoutId id="2147493475" r:id="rId10"/>
    <p:sldLayoutId id="2147493476" r:id="rId11"/>
    <p:sldLayoutId id="2147493477" r:id="rId12"/>
    <p:sldLayoutId id="2147493478" r:id="rId13"/>
    <p:sldLayoutId id="2147493479" r:id="rId14"/>
    <p:sldLayoutId id="2147493481" r:id="rId15"/>
    <p:sldLayoutId id="2147493480" r:id="rId16"/>
    <p:sldLayoutId id="2147493482" r:id="rId17"/>
    <p:sldLayoutId id="2147493483" r:id="rId18"/>
    <p:sldLayoutId id="2147493484" r:id="rId19"/>
    <p:sldLayoutId id="2147493485" r:id="rId20"/>
    <p:sldLayoutId id="2147493486" r:id="rId21"/>
    <p:sldLayoutId id="2147493487" r:id="rId22"/>
    <p:sldLayoutId id="2147493491" r:id="rId23"/>
    <p:sldLayoutId id="2147493507" r:id="rId24"/>
    <p:sldLayoutId id="2147493495" r:id="rId25"/>
    <p:sldLayoutId id="2147493508" r:id="rId26"/>
    <p:sldLayoutId id="2147493510" r:id="rId27"/>
    <p:sldLayoutId id="2147493505" r:id="rId28"/>
    <p:sldLayoutId id="2147493512" r:id="rId29"/>
    <p:sldLayoutId id="2147493513" r:id="rId30"/>
    <p:sldLayoutId id="2147493506" r:id="rId31"/>
    <p:sldLayoutId id="2147493515" r:id="rId32"/>
    <p:sldLayoutId id="2147493516" r:id="rId33"/>
    <p:sldLayoutId id="2147493488" r:id="rId34"/>
    <p:sldLayoutId id="2147493492" r:id="rId35"/>
    <p:sldLayoutId id="2147493542" r:id="rId36"/>
    <p:sldLayoutId id="2147493496" r:id="rId37"/>
    <p:sldLayoutId id="2147493518" r:id="rId38"/>
    <p:sldLayoutId id="2147493519" r:id="rId39"/>
    <p:sldLayoutId id="2147493520" r:id="rId40"/>
    <p:sldLayoutId id="2147493521" r:id="rId41"/>
    <p:sldLayoutId id="2147493522" r:id="rId42"/>
    <p:sldLayoutId id="2147493523" r:id="rId43"/>
    <p:sldLayoutId id="2147493524" r:id="rId44"/>
    <p:sldLayoutId id="2147493525" r:id="rId45"/>
    <p:sldLayoutId id="2147493489" r:id="rId46"/>
    <p:sldLayoutId id="2147493493" r:id="rId47"/>
    <p:sldLayoutId id="2147493543" r:id="rId48"/>
    <p:sldLayoutId id="2147493497" r:id="rId49"/>
    <p:sldLayoutId id="2147493526" r:id="rId50"/>
    <p:sldLayoutId id="2147493527" r:id="rId51"/>
    <p:sldLayoutId id="2147493528" r:id="rId52"/>
    <p:sldLayoutId id="2147493529" r:id="rId53"/>
    <p:sldLayoutId id="2147493530" r:id="rId54"/>
    <p:sldLayoutId id="2147493531" r:id="rId55"/>
    <p:sldLayoutId id="2147493532" r:id="rId56"/>
    <p:sldLayoutId id="2147493533" r:id="rId57"/>
    <p:sldLayoutId id="2147493490" r:id="rId58"/>
    <p:sldLayoutId id="2147493494" r:id="rId59"/>
    <p:sldLayoutId id="2147493544" r:id="rId60"/>
    <p:sldLayoutId id="2147493498" r:id="rId61"/>
    <p:sldLayoutId id="2147493534" r:id="rId62"/>
    <p:sldLayoutId id="2147493535" r:id="rId63"/>
    <p:sldLayoutId id="2147493536" r:id="rId64"/>
    <p:sldLayoutId id="2147493537" r:id="rId65"/>
    <p:sldLayoutId id="2147493538" r:id="rId66"/>
    <p:sldLayoutId id="2147493539" r:id="rId67"/>
    <p:sldLayoutId id="2147493540" r:id="rId68"/>
    <p:sldLayoutId id="2147493541" r:id="rId69"/>
    <p:sldLayoutId id="2147493545" r:id="rId70"/>
    <p:sldLayoutId id="2147493546" r:id="rId71"/>
    <p:sldLayoutId id="2147493547" r:id="rId72"/>
    <p:sldLayoutId id="2147493548" r:id="rId73"/>
    <p:sldLayoutId id="2147493549" r:id="rId74"/>
    <p:sldLayoutId id="2147493550" r:id="rId75"/>
    <p:sldLayoutId id="2147493551" r:id="rId76"/>
    <p:sldLayoutId id="2147493552" r:id="rId77"/>
    <p:sldLayoutId id="2147493553" r:id="rId78"/>
    <p:sldLayoutId id="2147493554" r:id="rId79"/>
    <p:sldLayoutId id="2147493555" r:id="rId80"/>
    <p:sldLayoutId id="2147493556" r:id="rId8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rdhandboken.se/katetrar-sonder-och-dran/sonder-inlaggning-och-skotsel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www.vri-smart.se/index.html" TargetMode="External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s://regionuppsala.se/samverkanswebben/for-vardgivare/kunskapsstod/strama-region-uppsala/strama-informationsmaterial-och-trycksaker/trycksaker-for-slutenvard/" TargetMode="External"/><Relationship Id="rId4" Type="http://schemas.openxmlformats.org/officeDocument/2006/relationships/diagramLayout" Target="../diagrams/layout2.xml"/><Relationship Id="rId9" Type="http://schemas.openxmlformats.org/officeDocument/2006/relationships/hyperlink" Target="https://regionuppsala.se/globalassets/samverkanswebben/for-vardgivare/strama/vri-kort-region-uppsala-korr2.pd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hyperlink" Target="https://ltuppsala.sharepoint.com/sites/DocPlusSTYR/Publicerade/Intern%20alla/Dokumentation%20av%20v%C3%A5rdrelaterad%20infektion%20i%20journal.pdf" TargetMode="External"/><Relationship Id="rId7" Type="http://schemas.openxmlformats.org/officeDocument/2006/relationships/diagramQuickStyle" Target="../diagrams/quickStyle3.xml"/><Relationship Id="rId2" Type="http://schemas.openxmlformats.org/officeDocument/2006/relationships/hyperlink" Target="https://intranat.regionuppsala.se/it-och-teknik/it-system/infektionsverktyget/?SearchText=infektionsverktyget" TargetMode="External"/><Relationship Id="rId1" Type="http://schemas.openxmlformats.org/officeDocument/2006/relationships/slideLayout" Target="../slideLayouts/slideLayout78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s://www.akademiska.se/for-vardgivare/sektioner/Vardhygien/kommunal-vard/infektionsregistrering/" TargetMode="External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2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regionuppsala.se/samverkanswebben/for-vardgivare/kunskapsstod/strama-region-uppsala/strama-informationsmaterial-och-trycksaker/trycksaker-for-slutenvard/" TargetMode="External"/><Relationship Id="rId7" Type="http://schemas.openxmlformats.org/officeDocument/2006/relationships/slide" Target="slide18.xml"/><Relationship Id="rId2" Type="http://schemas.openxmlformats.org/officeDocument/2006/relationships/hyperlink" Target="https://regionuppsala.se/globalassets/samverkanswebben/for-vardgivare/strama/vri-kort-region-uppsala-korr2.pdf" TargetMode="Externa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3.png"/><Relationship Id="rId5" Type="http://schemas.openxmlformats.org/officeDocument/2006/relationships/slide" Target="slide17.xml"/><Relationship Id="rId4" Type="http://schemas.openxmlformats.org/officeDocument/2006/relationships/image" Target="../media/image22.png"/><Relationship Id="rId9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hyperlink" Target="https://intranat.regionuppsala.se/it-och-teknik/it-system/infektionsverktyget/?SearchText=infektionsverktyget" TargetMode="External"/><Relationship Id="rId7" Type="http://schemas.openxmlformats.org/officeDocument/2006/relationships/diagramLayout" Target="../diagrams/layout7.xml"/><Relationship Id="rId2" Type="http://schemas.openxmlformats.org/officeDocument/2006/relationships/hyperlink" Target="https://www.vri-smart.se/index.html" TargetMode="External"/><Relationship Id="rId1" Type="http://schemas.openxmlformats.org/officeDocument/2006/relationships/slideLayout" Target="../slideLayouts/slideLayout71.xml"/><Relationship Id="rId6" Type="http://schemas.openxmlformats.org/officeDocument/2006/relationships/diagramData" Target="../diagrams/data7.xml"/><Relationship Id="rId5" Type="http://schemas.openxmlformats.org/officeDocument/2006/relationships/hyperlink" Target="https://www.akademiska.se/for-vardgivare/sektioner/Vardhygien/kommunal-vard/infektionsregistrering/" TargetMode="External"/><Relationship Id="rId10" Type="http://schemas.microsoft.com/office/2007/relationships/diagramDrawing" Target="../diagrams/drawing7.xml"/><Relationship Id="rId4" Type="http://schemas.openxmlformats.org/officeDocument/2006/relationships/hyperlink" Target="https://ltuppsala.sharepoint.com/sites/DocPlusSTYR/Publicerade/Intern%20alla/Dokumentation%20av%20v%C3%A5rdrelaterad%20infektion%20i%20journal.pdf" TargetMode="External"/><Relationship Id="rId9" Type="http://schemas.openxmlformats.org/officeDocument/2006/relationships/diagramColors" Target="../diagrams/colors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7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25.svg"/><Relationship Id="rId10" Type="http://schemas.openxmlformats.org/officeDocument/2006/relationships/image" Target="../media/image13.png"/><Relationship Id="rId4" Type="http://schemas.openxmlformats.org/officeDocument/2006/relationships/image" Target="../media/image24.png"/><Relationship Id="rId9" Type="http://schemas.openxmlformats.org/officeDocument/2006/relationships/hyperlink" Target="https://www.flickr.com/photos/emagineart/4742089272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3.xml"/><Relationship Id="rId4" Type="http://schemas.openxmlformats.org/officeDocument/2006/relationships/hyperlink" Target="https://skr.se/skr/tjanster/rapporterochskrifter/publikationer/vardrelateradeinfektioner.31374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8.xml"/><Relationship Id="rId4" Type="http://schemas.openxmlformats.org/officeDocument/2006/relationships/hyperlink" Target="https://www.vri-smart.se/fakta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8.xml"/><Relationship Id="rId4" Type="http://schemas.openxmlformats.org/officeDocument/2006/relationships/hyperlink" Target="https://www.vri-smart.se/fakt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magineart/4742089272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8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vri-smart.se/fakta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8.xml"/><Relationship Id="rId5" Type="http://schemas.openxmlformats.org/officeDocument/2006/relationships/hyperlink" Target="https://www.vardhandboken.se/katetrar-sonder-och-dran/sonder-inlaggning-och-skotsel/" TargetMode="External"/><Relationship Id="rId4" Type="http://schemas.openxmlformats.org/officeDocument/2006/relationships/hyperlink" Target="https://www.vri-smart.se/fakta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kapsstyrningvard.se/download/18.67abbf2018378da662f8fbdd/1665411319360/Vagledning-for-vardhygieniskt-arbete-2022-10-04.pdf" TargetMode="External"/><Relationship Id="rId2" Type="http://schemas.openxmlformats.org/officeDocument/2006/relationships/hyperlink" Target="https://www.akademiska.se/for-vardgivare/sektioner/Vardhygien/kontaktinformation/" TargetMode="Externa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739587"/>
            <a:ext cx="7772400" cy="2015290"/>
          </a:xfrm>
        </p:spPr>
        <p:txBody>
          <a:bodyPr>
            <a:normAutofit fontScale="90000"/>
          </a:bodyPr>
          <a:lstStyle/>
          <a:p>
            <a:r>
              <a:rPr lang="sv-SE" dirty="0"/>
              <a:t>VRI-verktyg</a:t>
            </a:r>
            <a:br>
              <a:rPr lang="sv-SE" dirty="0"/>
            </a:br>
            <a:r>
              <a:rPr lang="sv-SE" dirty="0"/>
              <a:t>VÅRDRELATERAD PNEUMONI</a:t>
            </a:r>
            <a:br>
              <a:rPr lang="sv-SE" sz="2200" b="0" dirty="0"/>
            </a:br>
            <a:r>
              <a:rPr lang="sv-SE" sz="2200" b="0" dirty="0"/>
              <a:t>Vårdhygien</a:t>
            </a:r>
            <a:br>
              <a:rPr lang="sv-SE" sz="2200" b="0" dirty="0"/>
            </a:br>
            <a:r>
              <a:rPr lang="sv-SE" sz="2200" b="0" dirty="0"/>
              <a:t>2023-02-03</a:t>
            </a:r>
            <a:endParaRPr lang="sv-SE" b="0" dirty="0"/>
          </a:p>
        </p:txBody>
      </p:sp>
    </p:spTree>
    <p:extLst>
      <p:ext uri="{BB962C8B-B14F-4D97-AF65-F5344CB8AC3E}">
        <p14:creationId xmlns:p14="http://schemas.microsoft.com/office/powerpoint/2010/main" val="2821762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C0B9D9-8357-4B39-B042-B3C13553F1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5450" y="746125"/>
            <a:ext cx="4672013" cy="590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Steg 1: Skapa förutsättningar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503C305-8FDC-4460-8C89-DFC0183E5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5965" y="1040825"/>
            <a:ext cx="5659246" cy="3163093"/>
          </a:xfrm>
        </p:spPr>
        <p:txBody>
          <a:bodyPr>
            <a:noAutofit/>
          </a:bodyPr>
          <a:lstStyle/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GÖR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Tillsätt resurser och utse vilka som ansvarar för: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Mobilisering och att utföra andningsvård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Göra läkemedelsgenomgångar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Göra sväljbedömningar, sköta munhälsa </a:t>
            </a:r>
            <a:b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och optimera nutrition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Säkerställ att rätt hjälpmedel finns på enheten för att </a:t>
            </a:r>
            <a:b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underlätta mobilisering och andningsvård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Säkerställ att dokumenterade rutiner finns för arbetet </a:t>
            </a:r>
            <a:b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som ska göras, att dessa är kända och används.</a:t>
            </a:r>
          </a:p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B9A923C-3085-4A69-93FD-0FB0F6157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356646"/>
              </p:ext>
            </p:extLst>
          </p:nvPr>
        </p:nvGraphicFramePr>
        <p:xfrm>
          <a:off x="5144553" y="833479"/>
          <a:ext cx="3627214" cy="3002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15385BA-CF4B-4837-9A54-DF84433D069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78810" y="3908826"/>
            <a:ext cx="8565190" cy="978205"/>
          </a:xfrm>
        </p:spPr>
        <p:txBody>
          <a:bodyPr>
            <a:normAutofit/>
          </a:bodyPr>
          <a:lstStyle/>
          <a:p>
            <a:r>
              <a:rPr lang="sv-S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 sz="1400" dirty="0"/>
          </a:p>
          <a:p>
            <a:r>
              <a:rPr lang="sv-SE" sz="1400" dirty="0"/>
              <a:t>Som en del i arbetet med att skapa förutsättningar kan enhetens tillgång till resurser för omvårdnad, fysioterapi, logopedi, dietist och apotekare behöva ökas.</a:t>
            </a:r>
          </a:p>
        </p:txBody>
      </p:sp>
    </p:spTree>
    <p:extLst>
      <p:ext uri="{BB962C8B-B14F-4D97-AF65-F5344CB8AC3E}">
        <p14:creationId xmlns:p14="http://schemas.microsoft.com/office/powerpoint/2010/main" val="2116881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4C58E5-0FB0-4BAF-9AEC-3F8A35EC09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200" y="822325"/>
            <a:ext cx="3700463" cy="4683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Steg 2: Träning och utbildning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A6FA14E-73F7-436F-B7AA-D3B0ED492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0177" y="1169890"/>
            <a:ext cx="5683522" cy="2101627"/>
          </a:xfrm>
        </p:spPr>
        <p:txBody>
          <a:bodyPr>
            <a:normAutofit lnSpcReduction="10000"/>
          </a:bodyPr>
          <a:lstStyle/>
          <a:p>
            <a:r>
              <a:rPr lang="sv-SE" sz="1400" b="1" dirty="0"/>
              <a:t>GÖR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/>
              <a:t>All personal på enheten går E-utbildningen </a:t>
            </a:r>
            <a:r>
              <a:rPr lang="sv-SE" sz="1400" dirty="0">
                <a:hlinkClick r:id="rId2"/>
              </a:rPr>
              <a:t>VRI-Smart®</a:t>
            </a:r>
            <a:r>
              <a:rPr lang="sv-SE" sz="1400" dirty="0"/>
              <a:t> i </a:t>
            </a:r>
            <a:br>
              <a:rPr lang="sv-SE" sz="1400" dirty="0"/>
            </a:br>
            <a:r>
              <a:rPr lang="sv-SE" sz="1400" dirty="0"/>
              <a:t>syfte att få kunskap om hur vårdrelaterad pneumoni </a:t>
            </a:r>
            <a:br>
              <a:rPr lang="sv-SE" sz="1400" dirty="0"/>
            </a:br>
            <a:r>
              <a:rPr lang="sv-SE" sz="1400" dirty="0"/>
              <a:t>förebyggs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/>
              <a:t>Relevant personal får praktisk träning i hur åtgärderna mot pneumoni utförs och när de ska göras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/>
              <a:t>Läkare eller annan personal som utför infektionsregistrering </a:t>
            </a:r>
            <a:br>
              <a:rPr lang="sv-SE" sz="1400" dirty="0"/>
            </a:br>
            <a:r>
              <a:rPr lang="sv-SE" sz="1400" dirty="0"/>
              <a:t>tränas i definitioner av vårdrelaterad pneumoni och i att </a:t>
            </a:r>
            <a:br>
              <a:rPr lang="sv-SE" sz="1400" dirty="0"/>
            </a:br>
            <a:r>
              <a:rPr lang="sv-SE" sz="1400" dirty="0"/>
              <a:t>registrera på rätt sätt (se steg 3)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774CB04-7488-469C-8E7D-A3BBEC11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194693"/>
              </p:ext>
            </p:extLst>
          </p:nvPr>
        </p:nvGraphicFramePr>
        <p:xfrm>
          <a:off x="5209289" y="509798"/>
          <a:ext cx="3580258" cy="2865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AC46A63-E63C-4D95-9687-17C2B83CBED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54453" y="3149494"/>
            <a:ext cx="8999940" cy="1576255"/>
          </a:xfrm>
        </p:spPr>
        <p:txBody>
          <a:bodyPr>
            <a:normAutofit/>
          </a:bodyPr>
          <a:lstStyle/>
          <a:p>
            <a:r>
              <a:rPr lang="sv-S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sv-SE" sz="1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VRI-Smart®</a:t>
            </a:r>
            <a:r>
              <a:rPr lang="sv-SE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finns information om vårdrelaterad pneumoni. 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Klicka på ”Vanliga typer av VRI” och välj ”Lungor”.</a:t>
            </a:r>
            <a:endParaRPr lang="sv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1400" dirty="0"/>
              <a:t>Se information i Vårdhandboken om korrekt hantering av sonder: </a:t>
            </a:r>
            <a:br>
              <a:rPr lang="sv-SE" sz="1400" dirty="0"/>
            </a:br>
            <a:r>
              <a:rPr lang="sv-SE" sz="1400" dirty="0">
                <a:hlinkClick r:id="rId8"/>
              </a:rPr>
              <a:t>Sonder, inläggning och skötsel - Vårdhandboken (vardhandboken.se)</a:t>
            </a:r>
            <a:r>
              <a:rPr lang="sv-SE" sz="1400" dirty="0"/>
              <a:t>.</a:t>
            </a:r>
          </a:p>
          <a:p>
            <a:r>
              <a:rPr lang="sv-SE" sz="1400" dirty="0">
                <a:hlinkClick r:id="rId9"/>
              </a:rPr>
              <a:t>Hjälpmaterial om definitionen av vårdrelaterad infektion</a:t>
            </a:r>
            <a:r>
              <a:rPr lang="sv-SE" sz="1400" dirty="0"/>
              <a:t> kan skrivas ut eller beställas via Strama, </a:t>
            </a:r>
            <a:br>
              <a:rPr lang="sv-SE" sz="1400" dirty="0"/>
            </a:br>
            <a:r>
              <a:rPr lang="sv-SE" sz="1400" dirty="0"/>
              <a:t>se </a:t>
            </a:r>
            <a:r>
              <a:rPr lang="sv-SE" sz="1400" dirty="0">
                <a:hlinkClick r:id="rId10"/>
              </a:rPr>
              <a:t>Trycksaker för slutenvård (regionuppsala.se)</a:t>
            </a:r>
            <a:r>
              <a:rPr lang="sv-SE" sz="1400" dirty="0"/>
              <a:t>.</a:t>
            </a:r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719332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46B497F-866E-40A0-A596-EDAF348340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0988" y="760413"/>
            <a:ext cx="5487987" cy="5889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Steg 3: Mätning och återkoppling, sida 1 av 2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603A4FD-2F41-4BCD-B9B1-D3552F523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0309" y="1164574"/>
            <a:ext cx="6053774" cy="2675548"/>
          </a:xfrm>
        </p:spPr>
        <p:txBody>
          <a:bodyPr>
            <a:noAutofit/>
          </a:bodyPr>
          <a:lstStyle/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GÖR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Välj metod för att mäta förekomst av </a:t>
            </a:r>
            <a:b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vårdrelaterad pneumoni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Infektionsverktyget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VRI i Slutanteckning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Infektionsregistrering på SÄBO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Journalgranskning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Kvalitetssäkra data och säkerställ att registrerande personal följer fastslagna definitioner (se faktaruta under Stödmaterial)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DB6F607-6A8E-415E-8FA9-478E446AB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4801707"/>
              </p:ext>
            </p:extLst>
          </p:nvPr>
        </p:nvGraphicFramePr>
        <p:xfrm>
          <a:off x="5201198" y="289508"/>
          <a:ext cx="3352083" cy="3021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7AF636-D58A-4629-8C9F-E370F231943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0309" y="3774951"/>
            <a:ext cx="9177684" cy="940237"/>
          </a:xfrm>
        </p:spPr>
        <p:txBody>
          <a:bodyPr>
            <a:normAutofit/>
          </a:bodyPr>
          <a:lstStyle/>
          <a:p>
            <a:r>
              <a:rPr lang="sv-S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 sz="1400" dirty="0"/>
          </a:p>
          <a:p>
            <a:r>
              <a:rPr lang="sv-SE" sz="1400" dirty="0"/>
              <a:t>Resultatet av de valda mätningarna ska följas upp och återkopplas till personal och verksamhetsledning.</a:t>
            </a:r>
          </a:p>
          <a:p>
            <a:r>
              <a:rPr lang="sv-SE" sz="1400" dirty="0"/>
              <a:t>Som en del i kvalitetssäkringen av Infektionsverktyget ska validering göras årligen, se information på </a:t>
            </a:r>
            <a:r>
              <a:rPr lang="sv-SE" sz="1400" dirty="0">
                <a:hlinkClick r:id="rId2"/>
              </a:rPr>
              <a:t>Intranätet</a:t>
            </a:r>
            <a:r>
              <a:rPr lang="sv-SE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698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0F1A6E-7DE7-466A-82E9-C9864275CA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2738" y="757238"/>
            <a:ext cx="5586412" cy="590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Steg 3: Mätning och återkoppling, sida 2 av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052A0AD-71A3-4131-BC8D-F2320F9A1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2676" y="1119397"/>
            <a:ext cx="6994431" cy="2611048"/>
          </a:xfrm>
        </p:spPr>
        <p:txBody>
          <a:bodyPr>
            <a:noAutofit/>
          </a:bodyPr>
          <a:lstStyle/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GÖR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Välj metod för att mäta följsamhet till att utföra </a:t>
            </a:r>
            <a:b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åtgärderna mot vårdrelaterad pneumoni: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Basala hygienrutiner och klädregler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Andel patienter som mobiliserats på rätt sätt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Andel patienter (med riskfaktorer) som utfört </a:t>
            </a:r>
            <a:b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andningsgymnastik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Andel patienter med utförda </a:t>
            </a:r>
            <a:b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läkemedelsgenomgångar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Andel patienter med utförda sväljbedömningar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36EEC40-BE41-404C-BF6B-02501894F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568071"/>
              </p:ext>
            </p:extLst>
          </p:nvPr>
        </p:nvGraphicFramePr>
        <p:xfrm>
          <a:off x="5033245" y="615229"/>
          <a:ext cx="3798078" cy="311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6552D2-3EE3-4EDB-BBDB-D57F80DE38D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89224" y="3987309"/>
            <a:ext cx="8365551" cy="797827"/>
          </a:xfrm>
        </p:spPr>
        <p:txBody>
          <a:bodyPr>
            <a:normAutofit/>
          </a:bodyPr>
          <a:lstStyle/>
          <a:p>
            <a:r>
              <a:rPr lang="sv-S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 sz="1400" dirty="0"/>
          </a:p>
          <a:p>
            <a:r>
              <a:rPr lang="sv-SE" sz="1400" dirty="0"/>
              <a:t>Resultatet av de valda mätningarna ska följas upp och återkopplas till personal och verksamhetsledning.</a:t>
            </a:r>
          </a:p>
        </p:txBody>
      </p:sp>
    </p:spTree>
    <p:extLst>
      <p:ext uri="{BB962C8B-B14F-4D97-AF65-F5344CB8AC3E}">
        <p14:creationId xmlns:p14="http://schemas.microsoft.com/office/powerpoint/2010/main" val="91377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1308262-33CF-484B-B32D-D74413ADA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5573" y="1078556"/>
            <a:ext cx="5780625" cy="2505019"/>
          </a:xfrm>
        </p:spPr>
        <p:txBody>
          <a:bodyPr>
            <a:normAutofit/>
          </a:bodyPr>
          <a:lstStyle/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GÖR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All personal vet vad som behöver göras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Ta upp arbetet på arbetsplatsträffar, </a:t>
            </a:r>
            <a:b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läkarmöten med mera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Ta fram anslag och andra påminnelser för </a:t>
            </a:r>
            <a:b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att stötta arbetet, se exempel under stödmaterial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Patienter får information muntligt och skriftligt om vilka åtgärder som är betydelsefulla för att undvika pneumoni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973DF4-E9C8-47A7-B6C0-F885F9956A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5900" y="766763"/>
            <a:ext cx="3862388" cy="590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Steg 4: Sprid budskapet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BC1E04E-6E6E-424B-8182-DF7623BE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4388398"/>
              </p:ext>
            </p:extLst>
          </p:nvPr>
        </p:nvGraphicFramePr>
        <p:xfrm>
          <a:off x="5065615" y="878544"/>
          <a:ext cx="3503849" cy="2905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Bildzoom 6">
                <a:extLst>
                  <a:ext uri="{FF2B5EF4-FFF2-40B4-BE49-F238E27FC236}">
                    <a16:creationId xmlns:a16="http://schemas.microsoft.com/office/drawing/2014/main" id="{C9D5ECA9-8C29-40F7-A517-B1E9BB6A37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92137787"/>
                  </p:ext>
                </p:extLst>
              </p:nvPr>
            </p:nvGraphicFramePr>
            <p:xfrm>
              <a:off x="2035148" y="3341087"/>
              <a:ext cx="2286000" cy="1285875"/>
            </p:xfrm>
            <a:graphic>
              <a:graphicData uri="http://schemas.microsoft.com/office/powerpoint/2016/slidezoom">
                <pslz:sldZm>
                  <pslz:sldZmObj sldId="354" cId="3961834197">
                    <pslz:zmPr id="{0BC906B6-4A34-4E1F-A2D9-B6304E3DEA31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Bildzoom 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C9D5ECA9-8C29-40F7-A517-B1E9BB6A37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35148" y="3341087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1053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33540D9-A22D-404E-AF4C-297A2B8F8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940" y="1269825"/>
            <a:ext cx="5376024" cy="1301925"/>
          </a:xfrm>
        </p:spPr>
        <p:txBody>
          <a:bodyPr>
            <a:normAutofit lnSpcReduction="10000"/>
          </a:bodyPr>
          <a:lstStyle/>
          <a:p>
            <a:r>
              <a:rPr lang="sv-SE" sz="1600" b="1" dirty="0"/>
              <a:t>GÖR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/>
              <a:t>Verksamhetsledningen visar att arbetet är </a:t>
            </a:r>
            <a:br>
              <a:rPr lang="sv-SE" sz="1600" dirty="0"/>
            </a:br>
            <a:r>
              <a:rPr lang="sv-SE" sz="1600" dirty="0"/>
              <a:t>viktigt genom att tilldela resurser, följa upp </a:t>
            </a:r>
            <a:br>
              <a:rPr lang="sv-SE" sz="1600" dirty="0"/>
            </a:br>
            <a:r>
              <a:rPr lang="sv-SE" sz="1600" dirty="0"/>
              <a:t>hur det går och efterfråga rapporter från </a:t>
            </a:r>
            <a:br>
              <a:rPr lang="sv-SE" sz="1600" dirty="0"/>
            </a:br>
            <a:r>
              <a:rPr lang="sv-SE" sz="1600" dirty="0"/>
              <a:t>arbetet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138210-D8B7-4435-AD68-85D8DA9468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163" y="879475"/>
            <a:ext cx="3749675" cy="590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Steg 5: Patientsäkerhetskultur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468C0BC-8DB4-4741-880F-C9B287DCF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08783"/>
              </p:ext>
            </p:extLst>
          </p:nvPr>
        </p:nvGraphicFramePr>
        <p:xfrm>
          <a:off x="5146535" y="879428"/>
          <a:ext cx="3625231" cy="3101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Bildobjekt 8" descr="Sköterskor talar med patient">
            <a:extLst>
              <a:ext uri="{FF2B5EF4-FFF2-40B4-BE49-F238E27FC236}">
                <a16:creationId xmlns:a16="http://schemas.microsoft.com/office/drawing/2014/main" id="{F9C561E9-4E77-42A9-BCD4-8714E545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18" y="2430354"/>
            <a:ext cx="2749828" cy="183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215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2B8334-9269-435A-BA27-CD192ED5C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439" y="783302"/>
            <a:ext cx="3547223" cy="640925"/>
          </a:xfrm>
        </p:spPr>
        <p:txBody>
          <a:bodyPr/>
          <a:lstStyle/>
          <a:p>
            <a:r>
              <a:rPr lang="sv-SE" dirty="0"/>
              <a:t>Stödmaterial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64F6B7-2E28-4577-9095-99445855F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5488" y="1439002"/>
            <a:ext cx="4933280" cy="2793133"/>
          </a:xfrm>
        </p:spPr>
        <p:txBody>
          <a:bodyPr>
            <a:normAutofit/>
          </a:bodyPr>
          <a:lstStyle/>
          <a:p>
            <a:r>
              <a:rPr lang="sv-SE" sz="1400" b="1" dirty="0"/>
              <a:t>På följande sidor finns stödmaterial som kan </a:t>
            </a:r>
            <a:br>
              <a:rPr lang="sv-SE" sz="1400" b="1" dirty="0"/>
            </a:br>
            <a:r>
              <a:rPr lang="sv-SE" sz="1400" b="1" dirty="0"/>
              <a:t>användas i arbetet: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/>
              <a:t>Faktaruta om definition av vårdrelaterad pneumoni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/>
              <a:t>Figur med multimodalt arbetssätt för att minska vårdrelaterad pneumoni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/>
              <a:t>Checklista: Stoppa vårdrelaterad pneumoni</a:t>
            </a:r>
          </a:p>
          <a:p>
            <a:endParaRPr lang="sv-SE" sz="1400" dirty="0">
              <a:hlinkClick r:id="rId2"/>
            </a:endParaRPr>
          </a:p>
          <a:p>
            <a:r>
              <a:rPr lang="sv-SE" sz="1400" dirty="0">
                <a:hlinkClick r:id="rId2"/>
              </a:rPr>
              <a:t>Hjälpmaterial om definitionen av vårdrelaterad infektion</a:t>
            </a:r>
            <a:r>
              <a:rPr lang="sv-SE" sz="1400" dirty="0"/>
              <a:t> </a:t>
            </a:r>
            <a:br>
              <a:rPr lang="sv-SE" sz="1400" dirty="0"/>
            </a:br>
            <a:r>
              <a:rPr lang="sv-SE" sz="1400" dirty="0"/>
              <a:t>kan skrivas ut eller beställas via Strama, </a:t>
            </a:r>
            <a:br>
              <a:rPr lang="sv-SE" sz="1400" dirty="0"/>
            </a:br>
            <a:r>
              <a:rPr lang="sv-SE" sz="1400" dirty="0"/>
              <a:t>se </a:t>
            </a:r>
            <a:r>
              <a:rPr lang="sv-SE" sz="1400" dirty="0">
                <a:hlinkClick r:id="rId3"/>
              </a:rPr>
              <a:t>Trycksaker för slutenvård (regionuppsala.se)</a:t>
            </a:r>
            <a:r>
              <a:rPr lang="sv-SE" sz="1400" dirty="0"/>
              <a:t>.</a:t>
            </a:r>
          </a:p>
          <a:p>
            <a:endParaRPr lang="sv-SE" sz="1400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Bildzoom 5">
                <a:extLst>
                  <a:ext uri="{FF2B5EF4-FFF2-40B4-BE49-F238E27FC236}">
                    <a16:creationId xmlns:a16="http://schemas.microsoft.com/office/drawing/2014/main" id="{2A0B514B-9893-41D9-ABC0-A200EE32AB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22590833"/>
                  </p:ext>
                </p:extLst>
              </p:nvPr>
            </p:nvGraphicFramePr>
            <p:xfrm>
              <a:off x="6166484" y="379028"/>
              <a:ext cx="2286000" cy="1285875"/>
            </p:xfrm>
            <a:graphic>
              <a:graphicData uri="http://schemas.microsoft.com/office/powerpoint/2016/slidezoom">
                <pslz:sldZm>
                  <pslz:sldZmObj sldId="350" cId="3184147782">
                    <pslz:zmPr id="{8BABC5DD-22C5-4DC5-93FB-124D2BDFF919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Bildzoom 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2A0B514B-9893-41D9-ABC0-A200EE32AB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6484" y="379028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" name="Bildzoom 7">
                <a:extLst>
                  <a:ext uri="{FF2B5EF4-FFF2-40B4-BE49-F238E27FC236}">
                    <a16:creationId xmlns:a16="http://schemas.microsoft.com/office/drawing/2014/main" id="{67A28B85-5FD0-4485-8340-5DC81F199A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63903833"/>
                  </p:ext>
                </p:extLst>
              </p:nvPr>
            </p:nvGraphicFramePr>
            <p:xfrm>
              <a:off x="5156947" y="1834830"/>
              <a:ext cx="2286000" cy="1285875"/>
            </p:xfrm>
            <a:graphic>
              <a:graphicData uri="http://schemas.microsoft.com/office/powerpoint/2016/slidezoom">
                <pslz:sldZm>
                  <pslz:sldZmObj sldId="353" cId="1196254402">
                    <pslz:zmPr id="{7ACC5776-1B6B-4643-98A6-1BEE50AB4E60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Bildzoom 7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67A28B85-5FD0-4485-8340-5DC81F199A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56947" y="1834830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Bildzoom 4">
                <a:extLst>
                  <a:ext uri="{FF2B5EF4-FFF2-40B4-BE49-F238E27FC236}">
                    <a16:creationId xmlns:a16="http://schemas.microsoft.com/office/drawing/2014/main" id="{2B7FAD3C-5D66-47B3-8340-4E3FB9FAE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4864696"/>
                  </p:ext>
                </p:extLst>
              </p:nvPr>
            </p:nvGraphicFramePr>
            <p:xfrm>
              <a:off x="6299947" y="3242080"/>
              <a:ext cx="2286000" cy="1285875"/>
            </p:xfrm>
            <a:graphic>
              <a:graphicData uri="http://schemas.microsoft.com/office/powerpoint/2016/slidezoom">
                <pslz:sldZm>
                  <pslz:sldZmObj sldId="354" cId="3961834197">
                    <pslz:zmPr id="{A5E823D5-0BE6-41B3-AA87-E34E0053AD41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Bildzoom 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2B7FAD3C-5D66-47B3-8340-4E3FB9FAE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99947" y="3242080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7091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title" idx="4294967295"/>
          </p:nvPr>
        </p:nvSpPr>
        <p:spPr>
          <a:xfrm>
            <a:off x="258763" y="898525"/>
            <a:ext cx="3644900" cy="590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Faktaruta om definition av vårdrelaterad pneumoni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8945" y="1567962"/>
            <a:ext cx="3819127" cy="2976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Diagnosen pneumoni 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fastställs genom att kriterier för radiologi av lungorna, symtom och mikrobiologisk diagnostik är uppfyllda, se ruta. </a:t>
            </a:r>
          </a:p>
          <a:p>
            <a:pPr marL="0" indent="0">
              <a:buNone/>
            </a:pP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vårdrelaterad pneumoni 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innebär att (en av dessa):</a:t>
            </a:r>
          </a:p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Symtom uppkommer: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Efter &gt;48 timmars inneliggande vård </a:t>
            </a:r>
            <a:r>
              <a:rPr lang="sv-SE" sz="1400" i="1" dirty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Inom &lt;48 timmar från utskrivning</a:t>
            </a:r>
          </a:p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Infektionen bedöms ha ett samband med tidigare ingrepp eller behandling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91E5003-B733-472B-9807-E4398D80DCAE}"/>
              </a:ext>
            </a:extLst>
          </p:cNvPr>
          <p:cNvSpPr txBox="1"/>
          <p:nvPr/>
        </p:nvSpPr>
        <p:spPr>
          <a:xfrm>
            <a:off x="4157171" y="201570"/>
            <a:ext cx="4824988" cy="44242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sz="1050" b="1" dirty="0">
                <a:latin typeface="Arial" panose="020B0604020202020204" pitchFamily="34" charset="0"/>
                <a:cs typeface="Arial" panose="020B0604020202020204" pitchFamily="34" charset="0"/>
              </a:rPr>
              <a:t>Radiologi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 dirty="0">
                <a:latin typeface="Arial" panose="020B0604020202020204" pitchFamily="34" charset="0"/>
                <a:cs typeface="Arial" panose="020B0604020202020204" pitchFamily="34" charset="0"/>
              </a:rPr>
              <a:t>Tecken på pneumoni på lungröntgen eller DT-thorax</a:t>
            </a:r>
          </a:p>
          <a:p>
            <a:r>
              <a:rPr lang="sv-SE" sz="1000" i="1" dirty="0">
                <a:latin typeface="Arial" panose="020B0604020202020204" pitchFamily="34" charset="0"/>
                <a:cs typeface="Arial" panose="020B0604020202020204" pitchFamily="34" charset="0"/>
              </a:rPr>
              <a:t>Vid underliggande hjärt- eller lungsjukdom kan upprepade undersökningar krävas för att avgöra om infiltrat är nytillkomna.</a:t>
            </a:r>
          </a:p>
          <a:p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50" b="1" dirty="0">
                <a:latin typeface="Arial" panose="020B0604020202020204" pitchFamily="34" charset="0"/>
                <a:cs typeface="Arial" panose="020B0604020202020204" pitchFamily="34" charset="0"/>
              </a:rPr>
              <a:t>2. Symtom</a:t>
            </a:r>
          </a:p>
          <a:p>
            <a:r>
              <a:rPr lang="sv-SE" sz="1050" dirty="0">
                <a:latin typeface="Arial" panose="020B0604020202020204" pitchFamily="34" charset="0"/>
                <a:cs typeface="Arial" panose="020B0604020202020204" pitchFamily="34" charset="0"/>
              </a:rPr>
              <a:t>Minst ett av följande: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 dirty="0">
                <a:latin typeface="Arial" panose="020B0604020202020204" pitchFamily="34" charset="0"/>
                <a:cs typeface="Arial" panose="020B0604020202020204" pitchFamily="34" charset="0"/>
              </a:rPr>
              <a:t>Feber (&gt;38</a:t>
            </a: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°</a:t>
            </a:r>
            <a:r>
              <a:rPr lang="sv-SE" sz="1050" dirty="0">
                <a:latin typeface="Arial" panose="020B0604020202020204" pitchFamily="34" charset="0"/>
                <a:cs typeface="Arial" panose="020B0604020202020204" pitchFamily="34" charset="0"/>
              </a:rPr>
              <a:t> 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 dirty="0" err="1">
                <a:latin typeface="Arial" panose="020B0604020202020204" pitchFamily="34" charset="0"/>
                <a:cs typeface="Arial" panose="020B0604020202020204" pitchFamily="34" charset="0"/>
              </a:rPr>
              <a:t>Leukopeni</a:t>
            </a:r>
            <a:r>
              <a:rPr lang="sv-SE" sz="1050" dirty="0">
                <a:latin typeface="Arial" panose="020B0604020202020204" pitchFamily="34" charset="0"/>
                <a:cs typeface="Arial" panose="020B0604020202020204" pitchFamily="34" charset="0"/>
              </a:rPr>
              <a:t> (LPK &lt;4,0) eller </a:t>
            </a:r>
            <a:r>
              <a:rPr lang="sv-SE" sz="1050" dirty="0" err="1">
                <a:latin typeface="Arial" panose="020B0604020202020204" pitchFamily="34" charset="0"/>
                <a:cs typeface="Arial" panose="020B0604020202020204" pitchFamily="34" charset="0"/>
              </a:rPr>
              <a:t>leukocytos</a:t>
            </a:r>
            <a:r>
              <a:rPr lang="sv-SE" sz="1050" dirty="0">
                <a:latin typeface="Arial" panose="020B0604020202020204" pitchFamily="34" charset="0"/>
                <a:cs typeface="Arial" panose="020B0604020202020204" pitchFamily="34" charset="0"/>
              </a:rPr>
              <a:t> (LPK &gt;12,0)</a:t>
            </a:r>
          </a:p>
          <a:p>
            <a:endParaRPr lang="sv-S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50" dirty="0">
                <a:latin typeface="Arial" panose="020B0604020202020204" pitchFamily="34" charset="0"/>
                <a:cs typeface="Arial" panose="020B0604020202020204" pitchFamily="34" charset="0"/>
              </a:rPr>
              <a:t>I kombination med minst ett av följande symtom: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050" dirty="0">
                <a:latin typeface="Arial" panose="020B0604020202020204" pitchFamily="34" charset="0"/>
                <a:cs typeface="Arial" panose="020B0604020202020204" pitchFamily="34" charset="0"/>
              </a:rPr>
              <a:t>Nytillkommet </a:t>
            </a:r>
            <a:r>
              <a:rPr lang="sv-SE" sz="1050" dirty="0" err="1">
                <a:latin typeface="Arial" panose="020B0604020202020204" pitchFamily="34" charset="0"/>
                <a:cs typeface="Arial" panose="020B0604020202020204" pitchFamily="34" charset="0"/>
              </a:rPr>
              <a:t>purulent</a:t>
            </a:r>
            <a:r>
              <a:rPr lang="sv-SE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50" dirty="0" err="1">
                <a:latin typeface="Arial" panose="020B0604020202020204" pitchFamily="34" charset="0"/>
                <a:cs typeface="Arial" panose="020B0604020202020204" pitchFamily="34" charset="0"/>
              </a:rPr>
              <a:t>sputum</a:t>
            </a:r>
            <a:endParaRPr lang="sv-S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050" dirty="0">
                <a:latin typeface="Arial" panose="020B0604020202020204" pitchFamily="34" charset="0"/>
                <a:cs typeface="Arial" panose="020B0604020202020204" pitchFamily="34" charset="0"/>
              </a:rPr>
              <a:t>Hosta eller </a:t>
            </a:r>
            <a:r>
              <a:rPr lang="sv-SE" sz="1050" dirty="0" err="1">
                <a:latin typeface="Arial" panose="020B0604020202020204" pitchFamily="34" charset="0"/>
                <a:cs typeface="Arial" panose="020B0604020202020204" pitchFamily="34" charset="0"/>
              </a:rPr>
              <a:t>dyspné</a:t>
            </a:r>
            <a:r>
              <a:rPr lang="sv-SE" sz="1050" dirty="0">
                <a:latin typeface="Arial" panose="020B0604020202020204" pitchFamily="34" charset="0"/>
                <a:cs typeface="Arial" panose="020B0604020202020204" pitchFamily="34" charset="0"/>
              </a:rPr>
              <a:t> eller </a:t>
            </a:r>
            <a:r>
              <a:rPr lang="sv-SE" sz="1050" dirty="0" err="1">
                <a:latin typeface="Arial" panose="020B0604020202020204" pitchFamily="34" charset="0"/>
                <a:cs typeface="Arial" panose="020B0604020202020204" pitchFamily="34" charset="0"/>
              </a:rPr>
              <a:t>tachypné</a:t>
            </a:r>
            <a:endParaRPr lang="sv-S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050" dirty="0">
                <a:latin typeface="Arial" panose="020B0604020202020204" pitchFamily="34" charset="0"/>
                <a:cs typeface="Arial" panose="020B0604020202020204" pitchFamily="34" charset="0"/>
              </a:rPr>
              <a:t>Typiska fynd vid lungauskultation (rassel, dämpning)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050" dirty="0">
                <a:latin typeface="Arial" panose="020B0604020202020204" pitchFamily="34" charset="0"/>
                <a:cs typeface="Arial" panose="020B0604020202020204" pitchFamily="34" charset="0"/>
              </a:rPr>
              <a:t>Försämrat gasutbyte</a:t>
            </a:r>
          </a:p>
          <a:p>
            <a:endParaRPr lang="sv-S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50" b="1" dirty="0">
                <a:latin typeface="Arial" panose="020B0604020202020204" pitchFamily="34" charset="0"/>
                <a:cs typeface="Arial" panose="020B0604020202020204" pitchFamily="34" charset="0"/>
              </a:rPr>
              <a:t>3. Mikrobiologisk diagnostik</a:t>
            </a:r>
          </a:p>
          <a:p>
            <a:r>
              <a:rPr lang="sv-SE" sz="1050" dirty="0">
                <a:latin typeface="Arial" panose="020B0604020202020204" pitchFamily="34" charset="0"/>
                <a:cs typeface="Arial" panose="020B0604020202020204" pitchFamily="34" charset="0"/>
              </a:rPr>
              <a:t>En av följande: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 dirty="0">
                <a:latin typeface="Arial" panose="020B0604020202020204" pitchFamily="34" charset="0"/>
                <a:cs typeface="Arial" panose="020B0604020202020204" pitchFamily="34" charset="0"/>
              </a:rPr>
              <a:t>Signifikant bakterieväxt i BAL, annan provtagning vid bronkoskopi, </a:t>
            </a:r>
            <a:r>
              <a:rPr lang="sv-SE" sz="1050" dirty="0" err="1">
                <a:latin typeface="Arial" panose="020B0604020202020204" pitchFamily="34" charset="0"/>
                <a:cs typeface="Arial" panose="020B0604020202020204" pitchFamily="34" charset="0"/>
              </a:rPr>
              <a:t>sputum</a:t>
            </a:r>
            <a:r>
              <a:rPr lang="sv-SE" sz="10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050" dirty="0" err="1">
                <a:latin typeface="Arial" panose="020B0604020202020204" pitchFamily="34" charset="0"/>
                <a:cs typeface="Arial" panose="020B0604020202020204" pitchFamily="34" charset="0"/>
              </a:rPr>
              <a:t>pleuravätska</a:t>
            </a:r>
            <a:r>
              <a:rPr lang="sv-SE" sz="1050" dirty="0">
                <a:latin typeface="Arial" panose="020B0604020202020204" pitchFamily="34" charset="0"/>
                <a:cs typeface="Arial" panose="020B0604020202020204" pitchFamily="34" charset="0"/>
              </a:rPr>
              <a:t> med 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 dirty="0">
                <a:latin typeface="Arial" panose="020B0604020202020204" pitchFamily="34" charset="0"/>
                <a:cs typeface="Arial" panose="020B0604020202020204" pitchFamily="34" charset="0"/>
              </a:rPr>
              <a:t>PCR eller annan mikrobiologisk diagnostik som påvisat relevant mikroorganism (virus, särskilda bakterier, svamp)</a:t>
            </a:r>
          </a:p>
          <a:p>
            <a:r>
              <a:rPr lang="sv-SE" sz="1000" i="1" dirty="0">
                <a:latin typeface="Arial" panose="020B0604020202020204" pitchFamily="34" charset="0"/>
                <a:cs typeface="Arial" panose="020B0604020202020204" pitchFamily="34" charset="0"/>
              </a:rPr>
              <a:t>Om det mikrobiologiska kriteriet saknas kan en läkare ändå ställa en klinisk diagnos pneumoni.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i="1" dirty="0">
                <a:latin typeface="Arial" panose="020B0604020202020204" pitchFamily="34" charset="0"/>
                <a:cs typeface="Arial" panose="020B0604020202020204" pitchFamily="34" charset="0"/>
              </a:rPr>
              <a:t>Anpassat från: Protokoll för </a:t>
            </a:r>
            <a:r>
              <a:rPr lang="sv-S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ECDC’s</a:t>
            </a:r>
            <a:r>
              <a:rPr lang="sv-SE" sz="1000" i="1" dirty="0">
                <a:latin typeface="Arial" panose="020B0604020202020204" pitchFamily="34" charset="0"/>
                <a:cs typeface="Arial" panose="020B0604020202020204" pitchFamily="34" charset="0"/>
              </a:rPr>
              <a:t> punkprevalensmätning för vårdrelaterade infektioner och antibiotikaanvändning på akutsjukhus; version 1.0</a:t>
            </a:r>
          </a:p>
        </p:txBody>
      </p:sp>
    </p:spTree>
    <p:extLst>
      <p:ext uri="{BB962C8B-B14F-4D97-AF65-F5344CB8AC3E}">
        <p14:creationId xmlns:p14="http://schemas.microsoft.com/office/powerpoint/2010/main" val="3184147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AD7AEDC9-A055-41F1-9466-17F5741D7A4A}"/>
              </a:ext>
            </a:extLst>
          </p:cNvPr>
          <p:cNvSpPr txBox="1"/>
          <p:nvPr/>
        </p:nvSpPr>
        <p:spPr>
          <a:xfrm>
            <a:off x="0" y="3025720"/>
            <a:ext cx="1574800" cy="169277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All personal vet vad som behöver göras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Ta upp arbetet på arbetsplatsträffar, läkarmöten med mera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Ta fram anslag och andra påminnelser för att stötta arbetet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Patienter får information muntligt och skriftligt om vilka åtgärder som är betydelsefulla för att undvika pneumoni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9ED6ED5-D1FF-4548-8B10-35E6CFC84050}"/>
              </a:ext>
            </a:extLst>
          </p:cNvPr>
          <p:cNvSpPr txBox="1"/>
          <p:nvPr/>
        </p:nvSpPr>
        <p:spPr>
          <a:xfrm>
            <a:off x="5156200" y="-2137"/>
            <a:ext cx="2654300" cy="1323439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Tillsätt resurser och utse vilka som ansvarar för: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Mobilisering och att utföra andningsvård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Göra läkemedelsgenomgångar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Göra sväljbedömningar, sköta munhälsa och optimera nutrition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Säkerställ att rätt hjälpmedel finns på enheten för att underlätta mobilisering och andningsvård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Säkerställ att dokumenterade rutiner finns för arbetet som ska göras, att dessa är kända och används.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26527A2-EC66-4933-B993-3499E73344DF}"/>
              </a:ext>
            </a:extLst>
          </p:cNvPr>
          <p:cNvSpPr txBox="1"/>
          <p:nvPr/>
        </p:nvSpPr>
        <p:spPr>
          <a:xfrm>
            <a:off x="6563456" y="1388681"/>
            <a:ext cx="2580544" cy="1323439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lvl="1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sv-SE" dirty="0"/>
              <a:t>All personal på enheten går E-utbildningen </a:t>
            </a:r>
            <a:br>
              <a:rPr lang="sv-SE" dirty="0"/>
            </a:br>
            <a:r>
              <a:rPr lang="sv-SE" dirty="0">
                <a:hlinkClick r:id="rId2"/>
              </a:rPr>
              <a:t>VRI-Smart®</a:t>
            </a:r>
            <a:r>
              <a:rPr lang="sv-SE" dirty="0"/>
              <a:t> i syfte att få kunskap om hur vårdrelaterad pneumoni förebyggs</a:t>
            </a:r>
          </a:p>
          <a:p>
            <a:r>
              <a:rPr lang="sv-SE" dirty="0"/>
              <a:t>Relevant personal får praktisk träning i hur åtgärderna mot pneumoni utförs och när de ska göras </a:t>
            </a:r>
          </a:p>
          <a:p>
            <a:r>
              <a:rPr lang="sv-SE" dirty="0"/>
              <a:t>Läkare eller annan personal som utför infektionsregistrering tränas i definitioner av vårdrelaterad pneumoni och i att registrera på rätt sätt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FD6E9B5-D9FF-4AD0-A224-4C86DE49B01B}"/>
              </a:ext>
            </a:extLst>
          </p:cNvPr>
          <p:cNvSpPr txBox="1"/>
          <p:nvPr/>
        </p:nvSpPr>
        <p:spPr>
          <a:xfrm>
            <a:off x="5729160" y="2779499"/>
            <a:ext cx="3325940" cy="193899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lvl="1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sv-SE"/>
              <a:t>Välj metod för att mäta förekomst av vårdrelaterad pneumoni</a:t>
            </a:r>
          </a:p>
          <a:p>
            <a:pPr lvl="1"/>
            <a:r>
              <a:rPr lang="sv-SE">
                <a:hlinkClick r:id="rId3"/>
              </a:rPr>
              <a:t>Infektionsverktyget</a:t>
            </a:r>
            <a:endParaRPr lang="sv-SE"/>
          </a:p>
          <a:p>
            <a:pPr lvl="1"/>
            <a:r>
              <a:rPr lang="sv-SE">
                <a:hlinkClick r:id="rId4"/>
              </a:rPr>
              <a:t>VRI i Slutanteckning</a:t>
            </a:r>
            <a:endParaRPr lang="sv-SE"/>
          </a:p>
          <a:p>
            <a:pPr lvl="1"/>
            <a:r>
              <a:rPr lang="sv-SE">
                <a:hlinkClick r:id="rId5"/>
              </a:rPr>
              <a:t>Infektionsregistrering på SÄBO</a:t>
            </a:r>
            <a:endParaRPr lang="sv-SE"/>
          </a:p>
          <a:p>
            <a:pPr lvl="1"/>
            <a:r>
              <a:rPr lang="sv-SE"/>
              <a:t>Journalgranskning</a:t>
            </a:r>
          </a:p>
          <a:p>
            <a:r>
              <a:rPr lang="sv-SE"/>
              <a:t>Kvalitetssäkra data och säkerställ att registrerande personal följer fastslagna definitioner</a:t>
            </a:r>
          </a:p>
          <a:p>
            <a:r>
              <a:rPr lang="sv-SE"/>
              <a:t>Välj metod för att mäta följsamhet till att utföra åtgärderna mot vårdrelaterad pneumoni:</a:t>
            </a:r>
          </a:p>
          <a:p>
            <a:pPr lvl="1"/>
            <a:r>
              <a:rPr lang="sv-SE"/>
              <a:t>Basala hygienrutiner och klädregler</a:t>
            </a:r>
          </a:p>
          <a:p>
            <a:pPr lvl="1"/>
            <a:r>
              <a:rPr lang="sv-SE"/>
              <a:t>Andel patienter som mobiliserats på rätt sätt</a:t>
            </a:r>
          </a:p>
          <a:p>
            <a:pPr lvl="1"/>
            <a:r>
              <a:rPr lang="sv-SE"/>
              <a:t>Andel patienter (med riskfaktorer) som utfört andningsgymnastik</a:t>
            </a:r>
          </a:p>
          <a:p>
            <a:pPr lvl="1"/>
            <a:r>
              <a:rPr lang="sv-SE"/>
              <a:t>Andel patienter med utförda läkemedelsgenomgångar</a:t>
            </a:r>
          </a:p>
          <a:p>
            <a:pPr lvl="1"/>
            <a:r>
              <a:rPr lang="sv-SE"/>
              <a:t>Andel patienter med utförda sväljbedömningar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1CFD792C-4431-4B93-97B6-40B1B20B6F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975017"/>
            <a:ext cx="1993900" cy="58477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Verksamhetsledningen visar att arbetet är viktigt genom att tilldela resurser, följa upp hur det går och efterfråga rapporter från arbetet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C1ABBC0-A6CD-4298-BF95-4678AFC3F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700401"/>
              </p:ext>
            </p:extLst>
          </p:nvPr>
        </p:nvGraphicFramePr>
        <p:xfrm>
          <a:off x="-61414" y="224849"/>
          <a:ext cx="7157911" cy="469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962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52172-4C73-4A19-8B51-2C9C685F3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58580A-98A4-4812-BD8B-FC4401F9A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EE36A8-212B-4CF3-AA58-7902AA369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78E054-5B8B-452C-8939-81394CCFE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B992B0-1A90-47C3-AFE3-7E6E56C96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085990-1950-452F-882E-F0A328A07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FDE5D1-AA22-4EDE-B7EA-0A2D41E16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077A62-A1C9-4FB9-BA3C-45361D5B2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9B9C17-39E3-4F4D-8D5B-1FA386FEA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55F776-504B-4CD8-878F-C92300667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 animBg="1"/>
      <p:bldP spid="9" grpId="0" animBg="1"/>
      <p:bldGraphic spid="3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699A1C-8884-43AF-9AB7-E82A83867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858209"/>
            <a:ext cx="7578060" cy="640925"/>
          </a:xfrm>
        </p:spPr>
        <p:txBody>
          <a:bodyPr/>
          <a:lstStyle/>
          <a:p>
            <a:r>
              <a:rPr lang="sv-SE" dirty="0"/>
              <a:t>Stoppa vårdrelaterad pneumoni</a:t>
            </a:r>
          </a:p>
        </p:txBody>
      </p:sp>
      <p:pic>
        <p:nvPicPr>
          <p:cNvPr id="13" name="Bild 12" descr="Måltavla med hel fyllning">
            <a:extLst>
              <a:ext uri="{FF2B5EF4-FFF2-40B4-BE49-F238E27FC236}">
                <a16:creationId xmlns:a16="http://schemas.microsoft.com/office/drawing/2014/main" id="{3E05E1CB-D98A-4262-9E76-53BF40A0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1311" y="515747"/>
            <a:ext cx="952588" cy="952588"/>
          </a:xfrm>
          <a:prstGeom prst="rect">
            <a:avLst/>
          </a:prstGeom>
        </p:spPr>
      </p:pic>
      <p:pic>
        <p:nvPicPr>
          <p:cNvPr id="5" name="Bild 4" descr="Bock med hel fyllning">
            <a:extLst>
              <a:ext uri="{FF2B5EF4-FFF2-40B4-BE49-F238E27FC236}">
                <a16:creationId xmlns:a16="http://schemas.microsoft.com/office/drawing/2014/main" id="{90B71577-17CD-40B3-9886-46787FE3A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175" y="1885266"/>
            <a:ext cx="457199" cy="45719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6136A60-4071-4B91-8438-99BD41E88EEB}"/>
              </a:ext>
            </a:extLst>
          </p:cNvPr>
          <p:cNvSpPr txBox="1"/>
          <p:nvPr/>
        </p:nvSpPr>
        <p:spPr>
          <a:xfrm>
            <a:off x="1080406" y="1926067"/>
            <a:ext cx="291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MOBILISERING</a:t>
            </a:r>
          </a:p>
        </p:txBody>
      </p:sp>
      <p:pic>
        <p:nvPicPr>
          <p:cNvPr id="14" name="Bild 13" descr="Gamla man som använder sockerrör">
            <a:extLst>
              <a:ext uri="{FF2B5EF4-FFF2-40B4-BE49-F238E27FC236}">
                <a16:creationId xmlns:a16="http://schemas.microsoft.com/office/drawing/2014/main" id="{7213B954-9B4E-4247-9F1F-C30F8FAAA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98604" y="1486644"/>
            <a:ext cx="713935" cy="1512415"/>
          </a:xfrm>
          <a:prstGeom prst="rect">
            <a:avLst/>
          </a:prstGeom>
        </p:spPr>
      </p:pic>
      <p:pic>
        <p:nvPicPr>
          <p:cNvPr id="7" name="Bild 6" descr="Bock med hel fyllning">
            <a:extLst>
              <a:ext uri="{FF2B5EF4-FFF2-40B4-BE49-F238E27FC236}">
                <a16:creationId xmlns:a16="http://schemas.microsoft.com/office/drawing/2014/main" id="{9496DF01-57AB-4415-BF1E-DC92E710F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1681" y="1886532"/>
            <a:ext cx="457199" cy="45719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4567323-169D-4ED8-85F2-2C277D1CCE53}"/>
              </a:ext>
            </a:extLst>
          </p:cNvPr>
          <p:cNvSpPr txBox="1"/>
          <p:nvPr/>
        </p:nvSpPr>
        <p:spPr>
          <a:xfrm>
            <a:off x="5080912" y="1927333"/>
            <a:ext cx="291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STOPPA ONÖDING</a:t>
            </a:r>
          </a:p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SEDERING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A069FCCB-DC15-43A4-B7D1-582AA00DF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292278" y="1823142"/>
            <a:ext cx="1160794" cy="774241"/>
          </a:xfrm>
          <a:prstGeom prst="rect">
            <a:avLst/>
          </a:prstGeom>
        </p:spPr>
      </p:pic>
      <p:pic>
        <p:nvPicPr>
          <p:cNvPr id="9" name="Bild 8" descr="Bock med hel fyllning">
            <a:extLst>
              <a:ext uri="{FF2B5EF4-FFF2-40B4-BE49-F238E27FC236}">
                <a16:creationId xmlns:a16="http://schemas.microsoft.com/office/drawing/2014/main" id="{973B877F-6E33-435D-9629-3226DBCEA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175" y="3128504"/>
            <a:ext cx="457199" cy="45719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ED9F928-28BE-46C4-92EA-EF14F9054190}"/>
              </a:ext>
            </a:extLst>
          </p:cNvPr>
          <p:cNvSpPr txBox="1"/>
          <p:nvPr/>
        </p:nvSpPr>
        <p:spPr>
          <a:xfrm>
            <a:off x="1080406" y="3169305"/>
            <a:ext cx="291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STOPPA</a:t>
            </a:r>
          </a:p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HYPOVENTILATION</a:t>
            </a:r>
          </a:p>
        </p:txBody>
      </p:sp>
      <p:pic>
        <p:nvPicPr>
          <p:cNvPr id="15" name="Bild 14" descr="Lungs">
            <a:extLst>
              <a:ext uri="{FF2B5EF4-FFF2-40B4-BE49-F238E27FC236}">
                <a16:creationId xmlns:a16="http://schemas.microsoft.com/office/drawing/2014/main" id="{7C54F92C-9BED-48AE-8DCA-A43E6FF949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98604" y="3166053"/>
            <a:ext cx="815034" cy="815034"/>
          </a:xfrm>
          <a:prstGeom prst="rect">
            <a:avLst/>
          </a:prstGeom>
        </p:spPr>
      </p:pic>
      <p:pic>
        <p:nvPicPr>
          <p:cNvPr id="11" name="Bild 10" descr="Bock med hel fyllning">
            <a:extLst>
              <a:ext uri="{FF2B5EF4-FFF2-40B4-BE49-F238E27FC236}">
                <a16:creationId xmlns:a16="http://schemas.microsoft.com/office/drawing/2014/main" id="{C2C3F16E-CA98-4077-A0FD-FE11B0657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1681" y="3125252"/>
            <a:ext cx="457199" cy="45719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F7EE5ACA-1DAA-46B3-BCAA-CA6D9F197C8E}"/>
              </a:ext>
            </a:extLst>
          </p:cNvPr>
          <p:cNvSpPr txBox="1"/>
          <p:nvPr/>
        </p:nvSpPr>
        <p:spPr>
          <a:xfrm>
            <a:off x="5080912" y="3166053"/>
            <a:ext cx="291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STOPPA</a:t>
            </a:r>
          </a:p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ASPIRATION</a:t>
            </a:r>
          </a:p>
        </p:txBody>
      </p:sp>
      <p:pic>
        <p:nvPicPr>
          <p:cNvPr id="18" name="Bild 17" descr="Läppar med hel fyllning">
            <a:extLst>
              <a:ext uri="{FF2B5EF4-FFF2-40B4-BE49-F238E27FC236}">
                <a16:creationId xmlns:a16="http://schemas.microsoft.com/office/drawing/2014/main" id="{1FDF6E90-6692-4243-A936-CA554F2998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13728" y="3080972"/>
            <a:ext cx="985196" cy="98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3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4525" y="1136062"/>
            <a:ext cx="7578060" cy="640925"/>
          </a:xfrm>
        </p:spPr>
        <p:txBody>
          <a:bodyPr>
            <a:normAutofit fontScale="90000"/>
          </a:bodyPr>
          <a:lstStyle/>
          <a:p>
            <a:r>
              <a:rPr lang="sv-SE" dirty="0"/>
              <a:t>VRI-verktyg</a:t>
            </a:r>
            <a:br>
              <a:rPr lang="sv-SE" dirty="0"/>
            </a:br>
            <a:r>
              <a:rPr lang="sv-SE" dirty="0"/>
              <a:t>vårdrelaterad pneumoni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58023" y="1995268"/>
            <a:ext cx="5775730" cy="213518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Bakgrund och mål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Åtgärder mot vårdrelaterad pneumoni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Systematisk förbättringsarbete mot vårdrelaterad pneumoni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Stödmaterial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Bildzoom 4">
                <a:extLst>
                  <a:ext uri="{FF2B5EF4-FFF2-40B4-BE49-F238E27FC236}">
                    <a16:creationId xmlns:a16="http://schemas.microsoft.com/office/drawing/2014/main" id="{2339451A-7594-42DE-A384-DB5A0C945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35420810"/>
                  </p:ext>
                </p:extLst>
              </p:nvPr>
            </p:nvGraphicFramePr>
            <p:xfrm>
              <a:off x="6213475" y="387925"/>
              <a:ext cx="2286000" cy="1285875"/>
            </p:xfrm>
            <a:graphic>
              <a:graphicData uri="http://schemas.microsoft.com/office/powerpoint/2016/slidezoom">
                <pslz:sldZm>
                  <pslz:sldZmObj sldId="327" cId="911164324">
                    <pslz:zmPr id="{98E05B12-A950-4998-A457-68D717627FA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Bild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339451A-7594-42DE-A384-DB5A0C945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13475" y="387925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Bildzoom 6">
                <a:extLst>
                  <a:ext uri="{FF2B5EF4-FFF2-40B4-BE49-F238E27FC236}">
                    <a16:creationId xmlns:a16="http://schemas.microsoft.com/office/drawing/2014/main" id="{65B52567-4A9C-4779-8B37-10BD18064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36590819"/>
                  </p:ext>
                </p:extLst>
              </p:nvPr>
            </p:nvGraphicFramePr>
            <p:xfrm>
              <a:off x="5581628" y="1771032"/>
              <a:ext cx="2286000" cy="1285875"/>
            </p:xfrm>
            <a:graphic>
              <a:graphicData uri="http://schemas.microsoft.com/office/powerpoint/2016/slidezoom">
                <pslz:sldZm>
                  <pslz:sldZmObj sldId="337" cId="3775319506">
                    <pslz:zmPr id="{82355C51-985E-44E0-83A8-F45624BC523E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Bildzoom 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5B52567-4A9C-4779-8B37-10BD18064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1628" y="1771032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9" name="Bildzoom 8">
                <a:extLst>
                  <a:ext uri="{FF2B5EF4-FFF2-40B4-BE49-F238E27FC236}">
                    <a16:creationId xmlns:a16="http://schemas.microsoft.com/office/drawing/2014/main" id="{04B9BBF5-7E4F-4A76-9472-1FAF42FBAD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5310430"/>
                  </p:ext>
                </p:extLst>
              </p:nvPr>
            </p:nvGraphicFramePr>
            <p:xfrm>
              <a:off x="6199977" y="3166048"/>
              <a:ext cx="2286000" cy="1285875"/>
            </p:xfrm>
            <a:graphic>
              <a:graphicData uri="http://schemas.microsoft.com/office/powerpoint/2016/slidezoom">
                <pslz:sldZm>
                  <pslz:sldZmObj sldId="343" cId="1584344057">
                    <pslz:zmPr id="{AB09E80A-82C0-469C-9679-D8DF0885D060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Bildzoom 8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04B9BBF5-7E4F-4A76-9472-1FAF42FBAD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9977" y="3166048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1" name="Bildzoom 10">
                <a:extLst>
                  <a:ext uri="{FF2B5EF4-FFF2-40B4-BE49-F238E27FC236}">
                    <a16:creationId xmlns:a16="http://schemas.microsoft.com/office/drawing/2014/main" id="{DA9BB48E-5361-41E2-AF95-0A0ABE78CF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43606273"/>
                  </p:ext>
                </p:extLst>
              </p:nvPr>
            </p:nvGraphicFramePr>
            <p:xfrm>
              <a:off x="3721691" y="3308860"/>
              <a:ext cx="2286000" cy="1285875"/>
            </p:xfrm>
            <a:graphic>
              <a:graphicData uri="http://schemas.microsoft.com/office/powerpoint/2016/slidezoom">
                <pslz:sldZm>
                  <pslz:sldZmObj sldId="351" cId="3097091595">
                    <pslz:zmPr id="{F5A5686D-B590-4BDB-8717-1DEA31C5FE64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1" name="Bildzoom 10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DA9BB48E-5361-41E2-AF95-0A0ABE78CF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21691" y="3308860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942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52090" y="791892"/>
            <a:ext cx="7578060" cy="640925"/>
          </a:xfrm>
        </p:spPr>
        <p:txBody>
          <a:bodyPr/>
          <a:lstStyle/>
          <a:p>
            <a:r>
              <a:rPr lang="sv-SE" dirty="0"/>
              <a:t>Bakgrund och mål</a:t>
            </a:r>
          </a:p>
        </p:txBody>
      </p:sp>
      <p:pic>
        <p:nvPicPr>
          <p:cNvPr id="6" name="Bild 5" descr="Måltavla med hel fyllning">
            <a:extLst>
              <a:ext uri="{FF2B5EF4-FFF2-40B4-BE49-F238E27FC236}">
                <a16:creationId xmlns:a16="http://schemas.microsoft.com/office/drawing/2014/main" id="{F520C667-45CC-4BC9-AD20-5B5A78A31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2875" y="746242"/>
            <a:ext cx="1299029" cy="1299029"/>
          </a:xfrm>
          <a:prstGeom prst="rect">
            <a:avLst/>
          </a:prstGeom>
        </p:spPr>
      </p:pic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8C3708A4-2557-421D-BAA5-758949ABBA2F}"/>
              </a:ext>
            </a:extLst>
          </p:cNvPr>
          <p:cNvSpPr txBox="1">
            <a:spLocks/>
          </p:cNvSpPr>
          <p:nvPr/>
        </p:nvSpPr>
        <p:spPr>
          <a:xfrm>
            <a:off x="574203" y="1424227"/>
            <a:ext cx="5120427" cy="289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1200" b="0" kern="120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/>
              <a:t>BAKGRUND</a:t>
            </a:r>
          </a:p>
          <a:p>
            <a:r>
              <a:rPr lang="sv-SE" sz="1600" dirty="0"/>
              <a:t>Vårdrelaterad pneumoni är en av </a:t>
            </a:r>
            <a:r>
              <a:rPr lang="sv-S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vanligaste vårdrelaterade infektionerna (VRI) i Sverige.</a:t>
            </a:r>
            <a:endParaRPr lang="sv-SE" sz="1600" dirty="0"/>
          </a:p>
          <a:p>
            <a:endParaRPr lang="sv-S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Vårdrelaterad pneumoni är en allvarlig infektion. Tillsammans med vårdrelaterad sepsis är vårdrelaterad pneumoni den vanligaste orsaken </a:t>
            </a:r>
            <a:br>
              <a:rPr lang="sv-S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till att VRI bidrar till att patienter på sjukhus dör.</a:t>
            </a:r>
          </a:p>
          <a:p>
            <a:endParaRPr lang="sv-SE" sz="1600" dirty="0"/>
          </a:p>
          <a:p>
            <a:r>
              <a:rPr lang="sv-SE" sz="1600" dirty="0"/>
              <a:t>Läs mer i SKR:s rapport 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10"/>
          </p:nvPr>
        </p:nvSpPr>
        <p:spPr>
          <a:xfrm>
            <a:off x="5250599" y="2295631"/>
            <a:ext cx="3644015" cy="2101627"/>
          </a:xfrm>
        </p:spPr>
        <p:txBody>
          <a:bodyPr>
            <a:normAutofit/>
          </a:bodyPr>
          <a:lstStyle/>
          <a:p>
            <a:r>
              <a:rPr lang="sv-SE" sz="1400" b="1" dirty="0"/>
              <a:t>MÅL</a:t>
            </a:r>
          </a:p>
          <a:p>
            <a:r>
              <a:rPr lang="sv-SE" sz="1400" dirty="0"/>
              <a:t>Ett systematiskt förbättringsarbete mot vårdrelaterad pneumoni ska leda till att: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/>
              <a:t>antalet vårdtagare som drabbas av pneumoni minskar genom att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/>
              <a:t>effektiva åtgärder mot vårdrelaterad pneumoni utförs mer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3910E68-E995-48D5-9532-E5207E6A94CA}"/>
              </a:ext>
            </a:extLst>
          </p:cNvPr>
          <p:cNvSpPr txBox="1"/>
          <p:nvPr/>
        </p:nvSpPr>
        <p:spPr>
          <a:xfrm>
            <a:off x="574203" y="4185661"/>
            <a:ext cx="80473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Vårdrelaterade infektioner - en kunskapssammanställning baserad på markörbaserad journalgranskning 2013-2018</a:t>
            </a:r>
            <a:r>
              <a:rPr lang="sv-SE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91116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8AB03A-C9FB-44C6-A3D9-6FEABECBA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93" y="1050602"/>
            <a:ext cx="7578060" cy="640925"/>
          </a:xfrm>
        </p:spPr>
        <p:txBody>
          <a:bodyPr>
            <a:normAutofit fontScale="90000"/>
          </a:bodyPr>
          <a:lstStyle/>
          <a:p>
            <a:r>
              <a:rPr lang="sv-SE" dirty="0"/>
              <a:t>Åtgärder mot </a:t>
            </a:r>
            <a:br>
              <a:rPr lang="sv-SE" dirty="0"/>
            </a:br>
            <a:r>
              <a:rPr lang="sv-SE" dirty="0"/>
              <a:t>vårdrelaterad pneumoni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D27AEB-63AB-4861-BBCF-8E83C3F4E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4228" y="1972306"/>
            <a:ext cx="4665781" cy="2758046"/>
          </a:xfrm>
        </p:spPr>
        <p:txBody>
          <a:bodyPr>
            <a:normAutofit/>
          </a:bodyPr>
          <a:lstStyle/>
          <a:p>
            <a:r>
              <a:rPr lang="sv-SE" sz="1600" b="1" dirty="0"/>
              <a:t>VRI-verktyget innehåller fyra effektiva åtgärder mot vårdrelaterad pneumoni: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sv-SE" sz="1600" dirty="0"/>
              <a:t>Mobilisering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sv-SE" sz="1600" dirty="0"/>
              <a:t>Förebygg hypoventilation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sv-SE" sz="1600" dirty="0"/>
              <a:t>Optimera smärtlindring och undvik onödig sedering vid läkemedelsbehandling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sv-SE" sz="1600" dirty="0"/>
              <a:t>Förebygg aspiration genom munhygien, åtgärder mot sväljningssvårigheter och korrekt hantering av sonder</a:t>
            </a:r>
          </a:p>
          <a:p>
            <a:pPr marL="228600" indent="-228600">
              <a:buAutoNum type="arabicPeriod"/>
            </a:pPr>
            <a:endParaRPr lang="sv-SE" sz="1600" b="1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663606-A99D-46F9-B8C7-6A1D0917762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230009" y="2571751"/>
            <a:ext cx="3644015" cy="1698246"/>
          </a:xfrm>
        </p:spPr>
        <p:txBody>
          <a:bodyPr>
            <a:normAutofit/>
          </a:bodyPr>
          <a:lstStyle/>
          <a:p>
            <a:r>
              <a:rPr lang="sv-S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 all vård ska även basala hygienrutiner och klädregler (BHK) tillämpas konsekvent för att undvika att vårdtagare smittas av bakterier som orsakar pneumoni och andra vårdrelaterade infektioner.</a:t>
            </a:r>
          </a:p>
        </p:txBody>
      </p:sp>
      <p:pic>
        <p:nvPicPr>
          <p:cNvPr id="6" name="Bild 5" descr="Tummen upp kontur">
            <a:extLst>
              <a:ext uri="{FF2B5EF4-FFF2-40B4-BE49-F238E27FC236}">
                <a16:creationId xmlns:a16="http://schemas.microsoft.com/office/drawing/2014/main" id="{F5914332-3AED-4D0D-B725-74A679DC2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8226" y="644214"/>
            <a:ext cx="1563477" cy="156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1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title" idx="4294967295"/>
          </p:nvPr>
        </p:nvSpPr>
        <p:spPr>
          <a:xfrm>
            <a:off x="427038" y="835025"/>
            <a:ext cx="5940425" cy="4397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Åtgärd 1: Mobilisering</a:t>
            </a:r>
          </a:p>
        </p:txBody>
      </p:sp>
      <p:sp>
        <p:nvSpPr>
          <p:cNvPr id="2" name="Platshållare för text 1"/>
          <p:cNvSpPr>
            <a:spLocks noGrp="1"/>
          </p:cNvSpPr>
          <p:nvPr>
            <p:ph type="body" sz="half" idx="2"/>
          </p:nvPr>
        </p:nvSpPr>
        <p:spPr>
          <a:xfrm>
            <a:off x="426337" y="1195585"/>
            <a:ext cx="6649338" cy="2743735"/>
          </a:xfrm>
        </p:spPr>
        <p:txBody>
          <a:bodyPr>
            <a:noAutofit/>
          </a:bodyPr>
          <a:lstStyle/>
          <a:p>
            <a:r>
              <a:rPr lang="sv-SE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GÖR</a:t>
            </a:r>
          </a:p>
          <a:p>
            <a:r>
              <a:rPr lang="sv-S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Frekvent och regelbunden lägesändring, höjd huvudända 30° och mobilisering minskar risken för pneumoni.</a:t>
            </a:r>
          </a:p>
          <a:p>
            <a:r>
              <a:rPr lang="sv-S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Mobilisering sker i flera steg; från att sitta på sängkant, stå upp, gå en kortare bit och så vidare.</a:t>
            </a:r>
          </a:p>
          <a:p>
            <a:r>
              <a:rPr lang="sv-S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till att vårdtagaren har sina vanliga hjälpmedel för att underlätta mobiliseringen.</a:t>
            </a:r>
            <a:endParaRPr lang="sv-S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 höjd huvudända ökar trycket över korsben och sittben vilket kan leda till en högre risk för trycksår. Täta lägesändringar och kontroll av huden är viktigt.</a:t>
            </a:r>
          </a:p>
        </p:txBody>
      </p:sp>
      <p:pic>
        <p:nvPicPr>
          <p:cNvPr id="8" name="Bild 7" descr="Gamla man som använder sockerrör">
            <a:extLst>
              <a:ext uri="{FF2B5EF4-FFF2-40B4-BE49-F238E27FC236}">
                <a16:creationId xmlns:a16="http://schemas.microsoft.com/office/drawing/2014/main" id="{612FD333-40F1-4095-B71B-63E3B4FC5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8131" y="834451"/>
            <a:ext cx="1218754" cy="2581835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sz="half" idx="10"/>
          </p:nvPr>
        </p:nvSpPr>
        <p:spPr>
          <a:xfrm>
            <a:off x="2587587" y="3889770"/>
            <a:ext cx="6649338" cy="620886"/>
          </a:xfrm>
        </p:spPr>
        <p:txBody>
          <a:bodyPr>
            <a:normAutofit fontScale="85000" lnSpcReduction="10000"/>
          </a:bodyPr>
          <a:lstStyle/>
          <a:p>
            <a:r>
              <a:rPr lang="sv-SE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</a:p>
          <a:p>
            <a:r>
              <a:rPr lang="sv-S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sv-SE" sz="16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VRI-Smart® | Lär dig mer</a:t>
            </a:r>
            <a:r>
              <a:rPr lang="sv-S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Klicka på ”Vanliga typer av VRI” och välj ”Lungor”.</a:t>
            </a:r>
          </a:p>
        </p:txBody>
      </p:sp>
    </p:spTree>
    <p:extLst>
      <p:ext uri="{BB962C8B-B14F-4D97-AF65-F5344CB8AC3E}">
        <p14:creationId xmlns:p14="http://schemas.microsoft.com/office/powerpoint/2010/main" val="68466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724DCF-756D-4AFC-A074-A70B5CC0B6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4025" y="962025"/>
            <a:ext cx="7097713" cy="590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Åtgärd 2: Förebygg hypoventilation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E0DCAD4-4325-43C6-B41A-111E572E3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3593" y="1395125"/>
            <a:ext cx="6832591" cy="2374566"/>
          </a:xfrm>
        </p:spPr>
        <p:txBody>
          <a:bodyPr>
            <a:noAutofit/>
          </a:bodyPr>
          <a:lstStyle/>
          <a:p>
            <a:r>
              <a:rPr lang="sv-SE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GÖR</a:t>
            </a:r>
            <a:endParaRPr lang="sv-SE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Andningsgymnastik, såsom djupandning och motståndsandning </a:t>
            </a:r>
            <a:br>
              <a:rPr lang="sv-S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 till exempel PEP-set, minskar risken för pneumoni vid </a:t>
            </a:r>
            <a:br>
              <a:rPr lang="sv-S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riskfaktorer för hypoventilation.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Riskfaktorer är till exempel sängläge, slemproblematik, dålig syresättning, vid risk för koldioxidretention och postoperativt.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Använd inte motståndsandning till </a:t>
            </a:r>
            <a:r>
              <a:rPr lang="sv-S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vårdtagare med svårt lungemfysem eller vid odränerad pneumothorax.</a:t>
            </a:r>
            <a:endParaRPr lang="sv-S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Bild 10" descr="Lungs">
            <a:extLst>
              <a:ext uri="{FF2B5EF4-FFF2-40B4-BE49-F238E27FC236}">
                <a16:creationId xmlns:a16="http://schemas.microsoft.com/office/drawing/2014/main" id="{8801086D-3A0C-40BA-A18F-D1440F142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8749" y="909074"/>
            <a:ext cx="1651771" cy="1651771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B486C6A-2E36-40D8-B02C-FEEB9253D31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76836" y="3850662"/>
            <a:ext cx="7817909" cy="662654"/>
          </a:xfrm>
        </p:spPr>
        <p:txBody>
          <a:bodyPr>
            <a:normAutofit/>
          </a:bodyPr>
          <a:lstStyle/>
          <a:p>
            <a:r>
              <a:rPr lang="sv-SE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sv-SE" sz="16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VRI-Smart® | Lär dig mer</a:t>
            </a:r>
            <a:r>
              <a:rPr lang="sv-S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Klicka på ”Vanliga typer av VRI” och välj ”Lungor”.</a:t>
            </a:r>
          </a:p>
        </p:txBody>
      </p:sp>
    </p:spTree>
    <p:extLst>
      <p:ext uri="{BB962C8B-B14F-4D97-AF65-F5344CB8AC3E}">
        <p14:creationId xmlns:p14="http://schemas.microsoft.com/office/powerpoint/2010/main" val="392052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E03C3B-B949-4B82-B122-DCA3E330E6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9575" y="981075"/>
            <a:ext cx="7097713" cy="590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Åtgärd 3: Optimera smärtlindring och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undvik onödig sedering vid läkemedelsbehandling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308B6A1-B5D2-4AA3-87E1-9FC2BFE4F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31768" y="1070038"/>
            <a:ext cx="1925020" cy="1283973"/>
          </a:xfrm>
          <a:prstGeom prst="rect">
            <a:avLst/>
          </a:pr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3754AC5-9432-43AC-9476-781135437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9781" y="1942983"/>
            <a:ext cx="7407125" cy="1557908"/>
          </a:xfrm>
        </p:spPr>
        <p:txBody>
          <a:bodyPr>
            <a:normAutofit/>
          </a:bodyPr>
          <a:lstStyle/>
          <a:p>
            <a:r>
              <a:rPr lang="sv-SE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GÖR</a:t>
            </a:r>
            <a:endParaRPr lang="sv-SE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Rätt smärtlindring behövs för mobilisering.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Onödig sedering vid läkemedelsbehandling kan leda till minskad mobilisering, hypoventilation eller ökad risk för aspiration.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84BBCC4-D82D-47BB-A146-D7882B5BCE6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8285" y="3625145"/>
            <a:ext cx="8536708" cy="736010"/>
          </a:xfrm>
        </p:spPr>
        <p:txBody>
          <a:bodyPr>
            <a:normAutofit/>
          </a:bodyPr>
          <a:lstStyle/>
          <a:p>
            <a:r>
              <a:rPr lang="sv-SE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sv-SE" sz="16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VRI-Smart® | Lär dig mer</a:t>
            </a:r>
            <a:r>
              <a:rPr lang="sv-S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Klicka på ”Vanliga typer av VRI” och välj ”Lungor”.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5C4775C-FE05-424D-B89E-1964586F881A}"/>
              </a:ext>
            </a:extLst>
          </p:cNvPr>
          <p:cNvSpPr txBox="1"/>
          <p:nvPr/>
        </p:nvSpPr>
        <p:spPr>
          <a:xfrm>
            <a:off x="6913551" y="5143500"/>
            <a:ext cx="15859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3" tooltip="https://www.flickr.com/photos/emagineart/4742089272/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5" tooltip="https://creativecommons.org/licenses/by/3.0/"/>
              </a:rPr>
              <a:t>CC BY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281396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741DAE-2AFD-4966-917A-3A208D9109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914400"/>
            <a:ext cx="7097713" cy="590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Åtgärd 4: Förebygg aspiration genom munhygien, åtgärder mot sväljningssvårigheter och korrekt hantering av sonder 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59CFD75-66C5-4598-9F10-7AD4653C5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84036"/>
            <a:ext cx="6784038" cy="2101627"/>
          </a:xfrm>
        </p:spPr>
        <p:txBody>
          <a:bodyPr>
            <a:normAutofit lnSpcReduction="10000"/>
          </a:bodyPr>
          <a:lstStyle/>
          <a:p>
            <a:r>
              <a:rPr lang="sv-SE" sz="1600" b="1" dirty="0"/>
              <a:t>GÖR</a:t>
            </a:r>
          </a:p>
          <a:p>
            <a:r>
              <a:rPr lang="sv-SE" sz="1600" dirty="0"/>
              <a:t>Aspiration kan leda till pneumoni genom att bakterier hamnar i lungan. </a:t>
            </a:r>
          </a:p>
          <a:p>
            <a:r>
              <a:rPr lang="sv-SE" sz="1600" dirty="0"/>
              <a:t>God munhygien minskar mängden bakterier i munhålan. Åtgärder mot sväljningssvårigheter och korrekt hantering av sonder minskar risken för aspiration.</a:t>
            </a:r>
          </a:p>
          <a:p>
            <a:r>
              <a:rPr lang="sv-SE" sz="1600" dirty="0"/>
              <a:t>Sväljningssvårigheter med aspiration förekommer vid många diagnoser, till exempel neurologiska sjukdomar och sjukdomar i svalg och matstrupe.</a:t>
            </a:r>
          </a:p>
        </p:txBody>
      </p:sp>
      <p:pic>
        <p:nvPicPr>
          <p:cNvPr id="10" name="Bild 9" descr="Läppar med hel fyllning">
            <a:extLst>
              <a:ext uri="{FF2B5EF4-FFF2-40B4-BE49-F238E27FC236}">
                <a16:creationId xmlns:a16="http://schemas.microsoft.com/office/drawing/2014/main" id="{1B06D61E-BB00-4D70-85E0-53252B9B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5825" y="1089976"/>
            <a:ext cx="1398443" cy="139844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ACC2AD-45F7-4C49-81E4-CA5A9692707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57200" y="3709273"/>
            <a:ext cx="8044617" cy="1039708"/>
          </a:xfrm>
        </p:spPr>
        <p:txBody>
          <a:bodyPr>
            <a:normAutofit/>
          </a:bodyPr>
          <a:lstStyle/>
          <a:p>
            <a:r>
              <a:rPr lang="sv-SE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sv-SE" sz="16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VRI-Smart® | Lär dig mer</a:t>
            </a:r>
            <a:r>
              <a:rPr lang="sv-S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Klicka på ”Vanliga typer av VRI” och välj ”Lungor”.</a:t>
            </a:r>
          </a:p>
          <a:p>
            <a:r>
              <a:rPr lang="sv-SE" sz="1600" dirty="0"/>
              <a:t>Se också </a:t>
            </a:r>
            <a:r>
              <a:rPr lang="sv-SE" sz="1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Sonder, inläggning och skötsel - Vårdhandboken (vardhandboken.se)</a:t>
            </a:r>
            <a:r>
              <a:rPr lang="sv-SE" sz="1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271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8AB03A-C9FB-44C6-A3D9-6FEABECBA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435" y="948561"/>
            <a:ext cx="7578060" cy="640925"/>
          </a:xfrm>
        </p:spPr>
        <p:txBody>
          <a:bodyPr>
            <a:normAutofit fontScale="90000"/>
          </a:bodyPr>
          <a:lstStyle/>
          <a:p>
            <a:r>
              <a:rPr lang="sv-SE" dirty="0"/>
              <a:t>Systematisk förbättringsarbete </a:t>
            </a:r>
            <a:br>
              <a:rPr lang="sv-SE" dirty="0"/>
            </a:br>
            <a:r>
              <a:rPr lang="sv-SE" dirty="0"/>
              <a:t>mot vårdrelaterad pneumoni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D27AEB-63AB-4861-BBCF-8E83C3F4E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9434" y="1781141"/>
            <a:ext cx="7333655" cy="2101627"/>
          </a:xfrm>
        </p:spPr>
        <p:txBody>
          <a:bodyPr>
            <a:normAutofit fontScale="92500" lnSpcReduction="20000"/>
          </a:bodyPr>
          <a:lstStyle/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För att införa åtgärderna mot pneumoni på ett effektivt sätt används ett systematiskt förbättringsarbete med fem steg:</a:t>
            </a:r>
          </a:p>
          <a:p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Skapa förutsättningar</a:t>
            </a:r>
          </a:p>
          <a:p>
            <a:pPr marL="228600" indent="-228600">
              <a:buAutoNum type="arabicPeriod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Träning och utbildning</a:t>
            </a:r>
          </a:p>
          <a:p>
            <a:pPr marL="228600" indent="-228600">
              <a:buAutoNum type="arabicPeriod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Mätning och återkoppling</a:t>
            </a:r>
          </a:p>
          <a:p>
            <a:pPr marL="228600" indent="-228600">
              <a:buAutoNum type="arabicPeriod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Sprid budskapet</a:t>
            </a:r>
          </a:p>
          <a:p>
            <a:pPr marL="228600" indent="-228600">
              <a:buAutoNum type="arabicPeriod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Patientsäkerhetskultur och </a:t>
            </a: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   ledningens engagemang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663606-A99D-46F9-B8C7-6A1D0917762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598980" y="2357897"/>
            <a:ext cx="5342719" cy="2199551"/>
          </a:xfrm>
        </p:spPr>
        <p:txBody>
          <a:bodyPr>
            <a:normAutofit/>
          </a:bodyPr>
          <a:lstStyle/>
          <a:p>
            <a:r>
              <a:rPr lang="sv-SE" sz="1400" dirty="0"/>
              <a:t>På följande sidor finns ett underlag för att arbeta med stegen i förbättringsarbetet. </a:t>
            </a:r>
          </a:p>
          <a:p>
            <a:r>
              <a:rPr lang="sv-SE" sz="1400" b="1" dirty="0"/>
              <a:t>Kontakta Vårdhygien för stöd med att skräddarsy arbetet för er enhet, </a:t>
            </a:r>
            <a:r>
              <a:rPr lang="sv-SE" sz="1400" dirty="0"/>
              <a:t>se </a:t>
            </a:r>
            <a:r>
              <a:rPr lang="sv-SE" sz="1400" dirty="0">
                <a:hlinkClick r:id="rId2"/>
              </a:rPr>
              <a:t>Kontaktinformation Vårdhygien</a:t>
            </a:r>
            <a:r>
              <a:rPr lang="sv-SE" sz="1400" dirty="0"/>
              <a:t>.</a:t>
            </a:r>
          </a:p>
          <a:p>
            <a:r>
              <a:rPr lang="sv-SE" sz="1400" dirty="0"/>
              <a:t>Att arbeta med förbättringar på det här sättet motsvarar ett multimodalt arbetssätt enligt </a:t>
            </a:r>
            <a:br>
              <a:rPr lang="sv-SE" sz="1400" dirty="0"/>
            </a:br>
            <a:r>
              <a:rPr lang="sv-SE" sz="1400" dirty="0">
                <a:hlinkClick r:id="rId3"/>
              </a:rPr>
              <a:t>Vägledning för vårdhygieniskt arbete (kunskapsstyrningvard.se)</a:t>
            </a:r>
            <a:r>
              <a:rPr lang="sv-SE" sz="1400" dirty="0"/>
              <a:t>. </a:t>
            </a:r>
          </a:p>
          <a:p>
            <a:r>
              <a:rPr lang="sv-SE" sz="1400" dirty="0"/>
              <a:t>Se också figur under Stödmaterial.</a:t>
            </a:r>
          </a:p>
        </p:txBody>
      </p:sp>
      <p:pic>
        <p:nvPicPr>
          <p:cNvPr id="6" name="Bild 5" descr="Cirklar med pilar med hel fyllning">
            <a:extLst>
              <a:ext uri="{FF2B5EF4-FFF2-40B4-BE49-F238E27FC236}">
                <a16:creationId xmlns:a16="http://schemas.microsoft.com/office/drawing/2014/main" id="{C8BE0CA0-CFB4-4F60-9C05-0A2F20978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0112" y="371807"/>
            <a:ext cx="1794435" cy="179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44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gionUppsala_PPT.pptx" id="{C456C688-7524-46DC-8ACD-8C25561DC939}" vid="{5396B11E-68AD-48B6-BF89-33D8DF509F5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AE3947BCF54F44A507B7E0124A9489" ma:contentTypeVersion="15" ma:contentTypeDescription="Skapa ett nytt dokument." ma:contentTypeScope="" ma:versionID="2fe1400f03915a0848694e444b121da8">
  <xsd:schema xmlns:xsd="http://www.w3.org/2001/XMLSchema" xmlns:xs="http://www.w3.org/2001/XMLSchema" xmlns:p="http://schemas.microsoft.com/office/2006/metadata/properties" xmlns:ns2="86ffa0ca-19f4-42ee-a228-7fa8ee63543c" xmlns:ns3="ad9bad18-08a8-4f07-9d32-2115ed7e46e2" xmlns:ns4="28c0f289-e8e7-494a-b19b-89669d2ae230" targetNamespace="http://schemas.microsoft.com/office/2006/metadata/properties" ma:root="true" ma:fieldsID="77373098f7e943b6733adf7c39cbc74d" ns2:_="" ns3:_="" ns4:_="">
    <xsd:import namespace="86ffa0ca-19f4-42ee-a228-7fa8ee63543c"/>
    <xsd:import namespace="ad9bad18-08a8-4f07-9d32-2115ed7e46e2"/>
    <xsd:import namespace="28c0f289-e8e7-494a-b19b-89669d2ae2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fa0ca-19f4-42ee-a228-7fa8ee6354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bad18-08a8-4f07-9d32-2115ed7e46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dc5775e4-b345-4190-a263-decfa033c0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0f289-e8e7-494a-b19b-89669d2ae23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2685d0ad-4f1c-41c7-9217-ae36b25bcf29}" ma:internalName="TaxCatchAll" ma:showField="CatchAllData" ma:web="86ffa0ca-19f4-42ee-a228-7fa8ee6354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9bad18-08a8-4f07-9d32-2115ed7e46e2">
      <Terms xmlns="http://schemas.microsoft.com/office/infopath/2007/PartnerControls"/>
    </lcf76f155ced4ddcb4097134ff3c332f>
    <TaxCatchAll xmlns="28c0f289-e8e7-494a-b19b-89669d2ae230" xsi:nil="true"/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566563-81FB-4D8B-8293-037FD5AFECAC}">
  <ds:schemaRefs>
    <ds:schemaRef ds:uri="28c0f289-e8e7-494a-b19b-89669d2ae230"/>
    <ds:schemaRef ds:uri="86ffa0ca-19f4-42ee-a228-7fa8ee63543c"/>
    <ds:schemaRef ds:uri="ad9bad18-08a8-4f07-9d32-2115ed7e46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2006/documentManagement/types"/>
    <ds:schemaRef ds:uri="28c0f289-e8e7-494a-b19b-89669d2ae230"/>
    <ds:schemaRef ds:uri="http://purl.org/dc/elements/1.1/"/>
    <ds:schemaRef ds:uri="ad9bad18-08a8-4f07-9d32-2115ed7e46e2"/>
    <ds:schemaRef ds:uri="http://schemas.microsoft.com/office/2006/metadata/properties"/>
    <ds:schemaRef ds:uri="86ffa0ca-19f4-42ee-a228-7fa8ee63543c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Regionuppsala</Template>
  <TotalTime>107</TotalTime>
  <Words>1813</Words>
  <Application>Microsoft Office PowerPoint</Application>
  <PresentationFormat>Bildspel på skärmen (16:9)</PresentationFormat>
  <Paragraphs>225</Paragraphs>
  <Slides>19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</vt:lpstr>
      <vt:lpstr>Office-tema</vt:lpstr>
      <vt:lpstr>VRI-verktyg VÅRDRELATERAD PNEUMONI Vårdhygien 2023-02-03</vt:lpstr>
      <vt:lpstr>VRI-verktyg vårdrelaterad pneumoni</vt:lpstr>
      <vt:lpstr>Bakgrund och mål</vt:lpstr>
      <vt:lpstr>Åtgärder mot  vårdrelaterad pneumoni</vt:lpstr>
      <vt:lpstr>Åtgärd 1: Mobilisering</vt:lpstr>
      <vt:lpstr>Åtgärd 2: Förebygg hypoventilation</vt:lpstr>
      <vt:lpstr>Åtgärd 3: Optimera smärtlindring och  undvik onödig sedering vid läkemedelsbehandling</vt:lpstr>
      <vt:lpstr>Åtgärd 4: Förebygg aspiration genom munhygien, åtgärder mot sväljningssvårigheter och korrekt hantering av sonder </vt:lpstr>
      <vt:lpstr>Systematisk förbättringsarbete  mot vårdrelaterad pneumoni</vt:lpstr>
      <vt:lpstr>Steg 1: Skapa förutsättningar</vt:lpstr>
      <vt:lpstr>Steg 2: Träning och utbildning</vt:lpstr>
      <vt:lpstr>Steg 3: Mätning och återkoppling, sida 1 av 2</vt:lpstr>
      <vt:lpstr>Steg 3: Mätning och återkoppling, sida 2 av 2 </vt:lpstr>
      <vt:lpstr>Steg 4: Sprid budskapet</vt:lpstr>
      <vt:lpstr>Steg 5: Patientsäkerhetskultur</vt:lpstr>
      <vt:lpstr>Stödmaterial</vt:lpstr>
      <vt:lpstr>Faktaruta om definition av vårdrelaterad pneumoni</vt:lpstr>
      <vt:lpstr>Verksamhetsledningen visar att arbetet är viktigt genom att tilldela resurser, följa upp hur det går och efterfråga rapporter från arbetet</vt:lpstr>
      <vt:lpstr>Stoppa vårdrelaterad pneumoni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VÅRDRELATERAD PNEUMONI VRI-paket 2023-XX-XX</dc:title>
  <dc:creator>Jakob Morén</dc:creator>
  <cp:lastModifiedBy>Sonja Broberg</cp:lastModifiedBy>
  <cp:revision>5</cp:revision>
  <dcterms:created xsi:type="dcterms:W3CDTF">2023-01-31T12:01:32Z</dcterms:created>
  <dcterms:modified xsi:type="dcterms:W3CDTF">2023-02-07T09:14:57Z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0x01010009AE3947BCF54F44A507B7E0124A9489</vt:lpwstr>
  </property>
  <property fmtid="{D5CDD505-2E9C-101B-9397-08002B2CF9AE}" pid="3" name="MediaServiceImageTags">
    <vt:lpwstr/>
  </property>
</Properties>
</file>