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3" r:id="rId2"/>
    <p:sldId id="354" r:id="rId3"/>
    <p:sldId id="327" r:id="rId4"/>
    <p:sldId id="385" r:id="rId5"/>
    <p:sldId id="357" r:id="rId6"/>
    <p:sldId id="387" r:id="rId7"/>
    <p:sldId id="381" r:id="rId8"/>
    <p:sldId id="373" r:id="rId9"/>
    <p:sldId id="386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5" r:id="rId19"/>
    <p:sldId id="370" r:id="rId20"/>
    <p:sldId id="379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E96A63-97FC-C20C-F6AF-5D186824D822}" name="Jakob Morén" initials="JM" userId="S::moj010@lul.se::216f4152-12d8-4794-94a6-1404583b3c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768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F14DB28-27F6-4468-A7C1-85308A04CBC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2D39053-F69E-4833-BF65-587A92928F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2D39053-F69E-4833-BF65-587A92928F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E497E40E-3BFA-4590-823F-6906D653EC4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>
              <a:solidFill>
                <a:schemeClr val="tx1"/>
              </a:solidFill>
            </a:rPr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F1913B6B-5316-4C16-8163-7FE583DE74E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>
            <a:solidFill>
              <a:schemeClr val="tx1"/>
            </a:solidFill>
          </a:endParaRPr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3810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355729" y="1210"/>
          <a:ext cx="1377836" cy="68838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bg1"/>
              </a:solidFill>
            </a:rPr>
            <a:t>1. Skapa förutsättningar</a:t>
          </a:r>
        </a:p>
      </dsp:txBody>
      <dsp:txXfrm>
        <a:off x="1389333" y="34814"/>
        <a:ext cx="1310628" cy="621175"/>
      </dsp:txXfrm>
    </dsp:sp>
    <dsp:sp modelId="{3D58580A-98A4-4812-BD8B-FC4401F9A3DD}">
      <dsp:nvSpPr>
        <dsp:cNvPr id="0" name=""/>
        <dsp:cNvSpPr/>
      </dsp:nvSpPr>
      <dsp:spPr>
        <a:xfrm>
          <a:off x="666784" y="345402"/>
          <a:ext cx="2755726" cy="2755726"/>
        </a:xfrm>
        <a:custGeom>
          <a:avLst/>
          <a:gdLst/>
          <a:ahLst/>
          <a:cxnLst/>
          <a:rect l="0" t="0" r="0" b="0"/>
          <a:pathLst>
            <a:path>
              <a:moveTo>
                <a:pt x="2171322" y="251395"/>
              </a:moveTo>
              <a:arcTo wR="1377863" hR="1377863" stAng="18309602" swAng="942312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684534" y="953290"/>
          <a:ext cx="1341076" cy="68838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2. Träning och utbildning</a:t>
          </a:r>
        </a:p>
      </dsp:txBody>
      <dsp:txXfrm>
        <a:off x="2718138" y="986894"/>
        <a:ext cx="1273868" cy="621175"/>
      </dsp:txXfrm>
    </dsp:sp>
    <dsp:sp modelId="{A978E054-5B8B-452C-8939-81394CCFE54C}">
      <dsp:nvSpPr>
        <dsp:cNvPr id="0" name=""/>
        <dsp:cNvSpPr/>
      </dsp:nvSpPr>
      <dsp:spPr>
        <a:xfrm>
          <a:off x="666784" y="345402"/>
          <a:ext cx="2755726" cy="2755726"/>
        </a:xfrm>
        <a:custGeom>
          <a:avLst/>
          <a:gdLst/>
          <a:ahLst/>
          <a:cxnLst/>
          <a:rect l="0" t="0" r="0" b="0"/>
          <a:pathLst>
            <a:path>
              <a:moveTo>
                <a:pt x="2752449" y="1472836"/>
              </a:moveTo>
              <a:arcTo wR="1377863" hR="1377863" stAng="21837145" swAng="1362117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219188" y="2493788"/>
          <a:ext cx="1270692" cy="68838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3. Mätning och återkoppling</a:t>
          </a:r>
        </a:p>
      </dsp:txBody>
      <dsp:txXfrm>
        <a:off x="2252792" y="2527392"/>
        <a:ext cx="1203484" cy="621175"/>
      </dsp:txXfrm>
    </dsp:sp>
    <dsp:sp modelId="{DC085990-1950-452F-882E-F0A328A07050}">
      <dsp:nvSpPr>
        <dsp:cNvPr id="0" name=""/>
        <dsp:cNvSpPr/>
      </dsp:nvSpPr>
      <dsp:spPr>
        <a:xfrm>
          <a:off x="666784" y="345402"/>
          <a:ext cx="2755726" cy="2755726"/>
        </a:xfrm>
        <a:custGeom>
          <a:avLst/>
          <a:gdLst/>
          <a:ahLst/>
          <a:cxnLst/>
          <a:rect l="0" t="0" r="0" b="0"/>
          <a:pathLst>
            <a:path>
              <a:moveTo>
                <a:pt x="1479611" y="2751964"/>
              </a:moveTo>
              <a:arcTo wR="1377863" hR="1377863" stAng="5145909" swAng="550384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616178" y="2493788"/>
          <a:ext cx="1237162" cy="68838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4. Sprid budskapet</a:t>
          </a:r>
        </a:p>
      </dsp:txBody>
      <dsp:txXfrm>
        <a:off x="649782" y="2527392"/>
        <a:ext cx="1169954" cy="621175"/>
      </dsp:txXfrm>
    </dsp:sp>
    <dsp:sp modelId="{4B077A62-A1C9-4FB9-BA3C-45361D5B28C1}">
      <dsp:nvSpPr>
        <dsp:cNvPr id="0" name=""/>
        <dsp:cNvSpPr/>
      </dsp:nvSpPr>
      <dsp:spPr>
        <a:xfrm>
          <a:off x="666784" y="345402"/>
          <a:ext cx="2755726" cy="2755726"/>
        </a:xfrm>
        <a:custGeom>
          <a:avLst/>
          <a:gdLst/>
          <a:ahLst/>
          <a:cxnLst/>
          <a:rect l="0" t="0" r="0" b="0"/>
          <a:pathLst>
            <a:path>
              <a:moveTo>
                <a:pt x="146426" y="1995982"/>
              </a:moveTo>
              <a:arcTo wR="1377863" hR="1377863" stAng="9200738" swAng="1362117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10562" y="953290"/>
          <a:ext cx="1689568" cy="68838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5. Patientsäkerhetskultur Ledningens engagemang</a:t>
          </a:r>
        </a:p>
      </dsp:txBody>
      <dsp:txXfrm>
        <a:off x="-76958" y="986894"/>
        <a:ext cx="1622360" cy="621175"/>
      </dsp:txXfrm>
    </dsp:sp>
    <dsp:sp modelId="{C055F776-504B-4CD8-878F-C92300667D6F}">
      <dsp:nvSpPr>
        <dsp:cNvPr id="0" name=""/>
        <dsp:cNvSpPr/>
      </dsp:nvSpPr>
      <dsp:spPr>
        <a:xfrm>
          <a:off x="666784" y="345402"/>
          <a:ext cx="2755726" cy="2755726"/>
        </a:xfrm>
        <a:custGeom>
          <a:avLst/>
          <a:gdLst/>
          <a:ahLst/>
          <a:cxnLst/>
          <a:rect l="0" t="0" r="0" b="0"/>
          <a:pathLst>
            <a:path>
              <a:moveTo>
                <a:pt x="309104" y="508229"/>
              </a:moveTo>
              <a:arcTo wR="1377863" hR="1377863" stAng="13148086" swAng="942312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313065" y="2208"/>
          <a:ext cx="1344936" cy="67194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1. Skapa förutsättningar</a:t>
          </a:r>
        </a:p>
      </dsp:txBody>
      <dsp:txXfrm>
        <a:off x="1345867" y="35010"/>
        <a:ext cx="1279332" cy="606342"/>
      </dsp:txXfrm>
    </dsp:sp>
    <dsp:sp modelId="{3D58580A-98A4-4812-BD8B-FC4401F9A3DD}">
      <dsp:nvSpPr>
        <dsp:cNvPr id="0" name=""/>
        <dsp:cNvSpPr/>
      </dsp:nvSpPr>
      <dsp:spPr>
        <a:xfrm>
          <a:off x="642223" y="338181"/>
          <a:ext cx="2686620" cy="2686620"/>
        </a:xfrm>
        <a:custGeom>
          <a:avLst/>
          <a:gdLst/>
          <a:ahLst/>
          <a:cxnLst/>
          <a:rect l="0" t="0" r="0" b="0"/>
          <a:pathLst>
            <a:path>
              <a:moveTo>
                <a:pt x="2117420" y="245477"/>
              </a:moveTo>
              <a:arcTo wR="1343310" hR="1343310" stAng="18311320" swAng="940044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608570" y="930412"/>
          <a:ext cx="1309054" cy="67194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bg1"/>
              </a:solidFill>
            </a:rPr>
            <a:t>2. Träning och utbildning</a:t>
          </a:r>
        </a:p>
      </dsp:txBody>
      <dsp:txXfrm>
        <a:off x="2641372" y="963214"/>
        <a:ext cx="1243450" cy="606342"/>
      </dsp:txXfrm>
    </dsp:sp>
    <dsp:sp modelId="{A978E054-5B8B-452C-8939-81394CCFE54C}">
      <dsp:nvSpPr>
        <dsp:cNvPr id="0" name=""/>
        <dsp:cNvSpPr/>
      </dsp:nvSpPr>
      <dsp:spPr>
        <a:xfrm>
          <a:off x="642223" y="338181"/>
          <a:ext cx="2686620" cy="2686620"/>
        </a:xfrm>
        <a:custGeom>
          <a:avLst/>
          <a:gdLst/>
          <a:ahLst/>
          <a:cxnLst/>
          <a:rect l="0" t="0" r="0" b="0"/>
          <a:pathLst>
            <a:path>
              <a:moveTo>
                <a:pt x="2683408" y="1436142"/>
              </a:moveTo>
              <a:arcTo wR="1343310" hR="1343310" stAng="21837761" swAng="136066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154936" y="2432279"/>
          <a:ext cx="1240350" cy="67194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3. Mätning och återkoppling</a:t>
          </a:r>
        </a:p>
      </dsp:txBody>
      <dsp:txXfrm>
        <a:off x="2187738" y="2465081"/>
        <a:ext cx="1174746" cy="606342"/>
      </dsp:txXfrm>
    </dsp:sp>
    <dsp:sp modelId="{DC085990-1950-452F-882E-F0A328A07050}">
      <dsp:nvSpPr>
        <dsp:cNvPr id="0" name=""/>
        <dsp:cNvSpPr/>
      </dsp:nvSpPr>
      <dsp:spPr>
        <a:xfrm>
          <a:off x="642223" y="338181"/>
          <a:ext cx="2686620" cy="2686620"/>
        </a:xfrm>
        <a:custGeom>
          <a:avLst/>
          <a:gdLst/>
          <a:ahLst/>
          <a:cxnLst/>
          <a:rect l="0" t="0" r="0" b="0"/>
          <a:pathLst>
            <a:path>
              <a:moveTo>
                <a:pt x="1442040" y="2682986"/>
              </a:moveTo>
              <a:arcTo wR="1343310" hR="1343310" stAng="5147105" swAng="54804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592145" y="2432279"/>
          <a:ext cx="1207621" cy="67194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4. Sprid budskapet</a:t>
          </a:r>
        </a:p>
      </dsp:txBody>
      <dsp:txXfrm>
        <a:off x="624947" y="2465081"/>
        <a:ext cx="1142017" cy="606342"/>
      </dsp:txXfrm>
    </dsp:sp>
    <dsp:sp modelId="{4B077A62-A1C9-4FB9-BA3C-45361D5B28C1}">
      <dsp:nvSpPr>
        <dsp:cNvPr id="0" name=""/>
        <dsp:cNvSpPr/>
      </dsp:nvSpPr>
      <dsp:spPr>
        <a:xfrm>
          <a:off x="642223" y="338181"/>
          <a:ext cx="2686620" cy="2686620"/>
        </a:xfrm>
        <a:custGeom>
          <a:avLst/>
          <a:gdLst/>
          <a:ahLst/>
          <a:cxnLst/>
          <a:rect l="0" t="0" r="0" b="0"/>
          <a:pathLst>
            <a:path>
              <a:moveTo>
                <a:pt x="142609" y="1945638"/>
              </a:moveTo>
              <a:arcTo wR="1343310" hR="1343310" stAng="9201570" swAng="136066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16642" y="930412"/>
          <a:ext cx="1649224" cy="67194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5. Patientsäkerhetskultur Ledningens engagemang</a:t>
          </a:r>
        </a:p>
      </dsp:txBody>
      <dsp:txXfrm>
        <a:off x="-83840" y="963214"/>
        <a:ext cx="1583620" cy="606342"/>
      </dsp:txXfrm>
    </dsp:sp>
    <dsp:sp modelId="{C055F776-504B-4CD8-878F-C92300667D6F}">
      <dsp:nvSpPr>
        <dsp:cNvPr id="0" name=""/>
        <dsp:cNvSpPr/>
      </dsp:nvSpPr>
      <dsp:spPr>
        <a:xfrm>
          <a:off x="642223" y="338181"/>
          <a:ext cx="2686620" cy="2686620"/>
        </a:xfrm>
        <a:custGeom>
          <a:avLst/>
          <a:gdLst/>
          <a:ahLst/>
          <a:cxnLst/>
          <a:rect l="0" t="0" r="0" b="0"/>
          <a:pathLst>
            <a:path>
              <a:moveTo>
                <a:pt x="301489" y="495317"/>
              </a:moveTo>
              <a:arcTo wR="1343310" hR="1343310" stAng="13148636" swAng="940044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382973" y="2279"/>
          <a:ext cx="1409191" cy="70404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1. Skapa förutsättningar</a:t>
          </a:r>
        </a:p>
      </dsp:txBody>
      <dsp:txXfrm>
        <a:off x="1417342" y="36648"/>
        <a:ext cx="1340453" cy="635310"/>
      </dsp:txXfrm>
    </dsp:sp>
    <dsp:sp modelId="{3D58580A-98A4-4812-BD8B-FC4401F9A3DD}">
      <dsp:nvSpPr>
        <dsp:cNvPr id="0" name=""/>
        <dsp:cNvSpPr/>
      </dsp:nvSpPr>
      <dsp:spPr>
        <a:xfrm>
          <a:off x="681663" y="354303"/>
          <a:ext cx="2811811" cy="2811811"/>
        </a:xfrm>
        <a:custGeom>
          <a:avLst/>
          <a:gdLst/>
          <a:ahLst/>
          <a:cxnLst/>
          <a:rect l="0" t="0" r="0" b="0"/>
          <a:pathLst>
            <a:path>
              <a:moveTo>
                <a:pt x="2216613" y="257287"/>
              </a:moveTo>
              <a:arcTo wR="1405905" hR="1405905" stAng="18312893" swAng="937968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738867" y="973736"/>
          <a:ext cx="1371594" cy="70404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2. Träning och utbildning</a:t>
          </a:r>
        </a:p>
      </dsp:txBody>
      <dsp:txXfrm>
        <a:off x="2773236" y="1008105"/>
        <a:ext cx="1302856" cy="635310"/>
      </dsp:txXfrm>
    </dsp:sp>
    <dsp:sp modelId="{A978E054-5B8B-452C-8939-81394CCFE54C}">
      <dsp:nvSpPr>
        <dsp:cNvPr id="0" name=""/>
        <dsp:cNvSpPr/>
      </dsp:nvSpPr>
      <dsp:spPr>
        <a:xfrm>
          <a:off x="681663" y="354303"/>
          <a:ext cx="2811811" cy="2811811"/>
        </a:xfrm>
        <a:custGeom>
          <a:avLst/>
          <a:gdLst/>
          <a:ahLst/>
          <a:cxnLst/>
          <a:rect l="0" t="0" r="0" b="0"/>
          <a:pathLst>
            <a:path>
              <a:moveTo>
                <a:pt x="2808434" y="1503293"/>
              </a:moveTo>
              <a:arcTo wR="1405905" hR="1405905" stAng="21838326" swAng="1359342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264135" y="2545586"/>
          <a:ext cx="1299608" cy="704048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bg1"/>
              </a:solidFill>
            </a:rPr>
            <a:t>3. Mätning och återkoppling</a:t>
          </a:r>
        </a:p>
      </dsp:txBody>
      <dsp:txXfrm>
        <a:off x="2298504" y="2579955"/>
        <a:ext cx="1230870" cy="635310"/>
      </dsp:txXfrm>
    </dsp:sp>
    <dsp:sp modelId="{DC085990-1950-452F-882E-F0A328A07050}">
      <dsp:nvSpPr>
        <dsp:cNvPr id="0" name=""/>
        <dsp:cNvSpPr/>
      </dsp:nvSpPr>
      <dsp:spPr>
        <a:xfrm>
          <a:off x="681663" y="354303"/>
          <a:ext cx="2811811" cy="2811811"/>
        </a:xfrm>
        <a:custGeom>
          <a:avLst/>
          <a:gdLst/>
          <a:ahLst/>
          <a:cxnLst/>
          <a:rect l="0" t="0" r="0" b="0"/>
          <a:pathLst>
            <a:path>
              <a:moveTo>
                <a:pt x="1508790" y="2808041"/>
              </a:moveTo>
              <a:arcTo wR="1405905" hR="1405905" stAng="5148200" swAng="545896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628540" y="2545586"/>
          <a:ext cx="1265316" cy="70404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4. Sprid budskapet</a:t>
          </a:r>
        </a:p>
      </dsp:txBody>
      <dsp:txXfrm>
        <a:off x="662909" y="2579955"/>
        <a:ext cx="1196578" cy="635310"/>
      </dsp:txXfrm>
    </dsp:sp>
    <dsp:sp modelId="{4B077A62-A1C9-4FB9-BA3C-45361D5B28C1}">
      <dsp:nvSpPr>
        <dsp:cNvPr id="0" name=""/>
        <dsp:cNvSpPr/>
      </dsp:nvSpPr>
      <dsp:spPr>
        <a:xfrm>
          <a:off x="681663" y="354303"/>
          <a:ext cx="2811811" cy="2811811"/>
        </a:xfrm>
        <a:custGeom>
          <a:avLst/>
          <a:gdLst/>
          <a:ahLst/>
          <a:cxnLst/>
          <a:rect l="0" t="0" r="0" b="0"/>
          <a:pathLst>
            <a:path>
              <a:moveTo>
                <a:pt x="149114" y="2036022"/>
              </a:moveTo>
              <a:arcTo wR="1405905" hR="1405905" stAng="9202332" swAng="1359342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13535" y="973736"/>
          <a:ext cx="1728016" cy="70404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5. Patientsäkerhetskultur Ledningens engagemang</a:t>
          </a:r>
        </a:p>
      </dsp:txBody>
      <dsp:txXfrm>
        <a:off x="-79166" y="1008105"/>
        <a:ext cx="1659278" cy="635310"/>
      </dsp:txXfrm>
    </dsp:sp>
    <dsp:sp modelId="{C055F776-504B-4CD8-878F-C92300667D6F}">
      <dsp:nvSpPr>
        <dsp:cNvPr id="0" name=""/>
        <dsp:cNvSpPr/>
      </dsp:nvSpPr>
      <dsp:spPr>
        <a:xfrm>
          <a:off x="681663" y="354303"/>
          <a:ext cx="2811811" cy="2811811"/>
        </a:xfrm>
        <a:custGeom>
          <a:avLst/>
          <a:gdLst/>
          <a:ahLst/>
          <a:cxnLst/>
          <a:rect l="0" t="0" r="0" b="0"/>
          <a:pathLst>
            <a:path>
              <a:moveTo>
                <a:pt x="315667" y="518238"/>
              </a:moveTo>
              <a:arcTo wR="1405905" hR="1405905" stAng="13149139" swAng="93796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266775" y="140915"/>
          <a:ext cx="1411815" cy="70535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1. Skapa förutsättningar</a:t>
          </a:r>
        </a:p>
      </dsp:txBody>
      <dsp:txXfrm>
        <a:off x="1301208" y="175348"/>
        <a:ext cx="1342949" cy="636493"/>
      </dsp:txXfrm>
    </dsp:sp>
    <dsp:sp modelId="{3D58580A-98A4-4812-BD8B-FC4401F9A3DD}">
      <dsp:nvSpPr>
        <dsp:cNvPr id="0" name=""/>
        <dsp:cNvSpPr/>
      </dsp:nvSpPr>
      <dsp:spPr>
        <a:xfrm>
          <a:off x="563686" y="493595"/>
          <a:ext cx="2817994" cy="2817994"/>
        </a:xfrm>
        <a:custGeom>
          <a:avLst/>
          <a:gdLst/>
          <a:ahLst/>
          <a:cxnLst/>
          <a:rect l="0" t="0" r="0" b="0"/>
          <a:pathLst>
            <a:path>
              <a:moveTo>
                <a:pt x="2221330" y="257742"/>
              </a:moveTo>
              <a:arcTo wR="1408997" hR="1408997" stAng="18312423" swAng="938588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625644" y="1114508"/>
          <a:ext cx="1374149" cy="70535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2. Träning och utbildning</a:t>
          </a:r>
        </a:p>
      </dsp:txBody>
      <dsp:txXfrm>
        <a:off x="2660077" y="1148941"/>
        <a:ext cx="1305283" cy="636493"/>
      </dsp:txXfrm>
    </dsp:sp>
    <dsp:sp modelId="{A978E054-5B8B-452C-8939-81394CCFE54C}">
      <dsp:nvSpPr>
        <dsp:cNvPr id="0" name=""/>
        <dsp:cNvSpPr/>
      </dsp:nvSpPr>
      <dsp:spPr>
        <a:xfrm>
          <a:off x="563686" y="493595"/>
          <a:ext cx="2817994" cy="2817994"/>
        </a:xfrm>
        <a:custGeom>
          <a:avLst/>
          <a:gdLst/>
          <a:ahLst/>
          <a:cxnLst/>
          <a:rect l="0" t="0" r="0" b="0"/>
          <a:pathLst>
            <a:path>
              <a:moveTo>
                <a:pt x="2814614" y="1506530"/>
              </a:moveTo>
              <a:arcTo wR="1408997" hR="1408997" stAng="21838157" swAng="135973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149856" y="2689815"/>
          <a:ext cx="1302029" cy="70535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bg1"/>
              </a:solidFill>
            </a:rPr>
            <a:t>3. Mätning och återkoppling</a:t>
          </a:r>
        </a:p>
      </dsp:txBody>
      <dsp:txXfrm>
        <a:off x="2184289" y="2724248"/>
        <a:ext cx="1233163" cy="636493"/>
      </dsp:txXfrm>
    </dsp:sp>
    <dsp:sp modelId="{DC085990-1950-452F-882E-F0A328A07050}">
      <dsp:nvSpPr>
        <dsp:cNvPr id="0" name=""/>
        <dsp:cNvSpPr/>
      </dsp:nvSpPr>
      <dsp:spPr>
        <a:xfrm>
          <a:off x="563686" y="493595"/>
          <a:ext cx="2817994" cy="2817994"/>
        </a:xfrm>
        <a:custGeom>
          <a:avLst/>
          <a:gdLst/>
          <a:ahLst/>
          <a:cxnLst/>
          <a:rect l="0" t="0" r="0" b="0"/>
          <a:pathLst>
            <a:path>
              <a:moveTo>
                <a:pt x="1512241" y="2814206"/>
              </a:moveTo>
              <a:arcTo wR="1408997" hR="1408997" stAng="5147873" swAng="546536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510659" y="2689815"/>
          <a:ext cx="1267672" cy="70535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>
              <a:solidFill>
                <a:schemeClr val="tx1"/>
              </a:solidFill>
            </a:rPr>
            <a:t>4. Sprid budskapet</a:t>
          </a:r>
        </a:p>
      </dsp:txBody>
      <dsp:txXfrm>
        <a:off x="545092" y="2724248"/>
        <a:ext cx="1198806" cy="636493"/>
      </dsp:txXfrm>
    </dsp:sp>
    <dsp:sp modelId="{4B077A62-A1C9-4FB9-BA3C-45361D5B28C1}">
      <dsp:nvSpPr>
        <dsp:cNvPr id="0" name=""/>
        <dsp:cNvSpPr/>
      </dsp:nvSpPr>
      <dsp:spPr>
        <a:xfrm>
          <a:off x="563686" y="493595"/>
          <a:ext cx="2817994" cy="2817994"/>
        </a:xfrm>
        <a:custGeom>
          <a:avLst/>
          <a:gdLst/>
          <a:ahLst/>
          <a:cxnLst/>
          <a:rect l="0" t="0" r="0" b="0"/>
          <a:pathLst>
            <a:path>
              <a:moveTo>
                <a:pt x="149484" y="2040582"/>
              </a:moveTo>
              <a:arcTo wR="1408997" hR="1408997" stAng="9202105" swAng="135973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232970" y="1114508"/>
          <a:ext cx="1731235" cy="70535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</a:rPr>
            <a:t>5. Patientsäkerhetskultur Ledningens engagemang</a:t>
          </a:r>
        </a:p>
      </dsp:txBody>
      <dsp:txXfrm>
        <a:off x="-198537" y="1148941"/>
        <a:ext cx="1662369" cy="636493"/>
      </dsp:txXfrm>
    </dsp:sp>
    <dsp:sp modelId="{C055F776-504B-4CD8-878F-C92300667D6F}">
      <dsp:nvSpPr>
        <dsp:cNvPr id="0" name=""/>
        <dsp:cNvSpPr/>
      </dsp:nvSpPr>
      <dsp:spPr>
        <a:xfrm>
          <a:off x="563686" y="493595"/>
          <a:ext cx="2817994" cy="2817994"/>
        </a:xfrm>
        <a:custGeom>
          <a:avLst/>
          <a:gdLst/>
          <a:ahLst/>
          <a:cxnLst/>
          <a:rect l="0" t="0" r="0" b="0"/>
          <a:pathLst>
            <a:path>
              <a:moveTo>
                <a:pt x="316322" y="519426"/>
              </a:moveTo>
              <a:arcTo wR="1408997" hR="1408997" stAng="13148989" swAng="93858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787408" y="789"/>
          <a:ext cx="1835554" cy="91706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>
              <a:solidFill>
                <a:schemeClr val="tx1"/>
              </a:solidFill>
            </a:rPr>
            <a:t>1. Skapa förutsättningar</a:t>
          </a:r>
        </a:p>
      </dsp:txBody>
      <dsp:txXfrm>
        <a:off x="1832175" y="45556"/>
        <a:ext cx="1746020" cy="827530"/>
      </dsp:txXfrm>
    </dsp:sp>
    <dsp:sp modelId="{3D58580A-98A4-4812-BD8B-FC4401F9A3DD}">
      <dsp:nvSpPr>
        <dsp:cNvPr id="0" name=""/>
        <dsp:cNvSpPr/>
      </dsp:nvSpPr>
      <dsp:spPr>
        <a:xfrm>
          <a:off x="872566" y="459321"/>
          <a:ext cx="3665239" cy="3665239"/>
        </a:xfrm>
        <a:custGeom>
          <a:avLst/>
          <a:gdLst/>
          <a:ahLst/>
          <a:cxnLst/>
          <a:rect l="0" t="0" r="0" b="0"/>
          <a:pathLst>
            <a:path>
              <a:moveTo>
                <a:pt x="2888942" y="335062"/>
              </a:moveTo>
              <a:arcTo wR="1832619" hR="1832619" stAng="18311865" swAng="939324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3554819" y="1267098"/>
          <a:ext cx="1786582" cy="91706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>
              <a:solidFill>
                <a:schemeClr val="tx1"/>
              </a:solidFill>
            </a:rPr>
            <a:t>2. Träning och utbildning</a:t>
          </a:r>
        </a:p>
      </dsp:txBody>
      <dsp:txXfrm>
        <a:off x="3599586" y="1311865"/>
        <a:ext cx="1697048" cy="827530"/>
      </dsp:txXfrm>
    </dsp:sp>
    <dsp:sp modelId="{A978E054-5B8B-452C-8939-81394CCFE54C}">
      <dsp:nvSpPr>
        <dsp:cNvPr id="0" name=""/>
        <dsp:cNvSpPr/>
      </dsp:nvSpPr>
      <dsp:spPr>
        <a:xfrm>
          <a:off x="872566" y="459321"/>
          <a:ext cx="3665239" cy="3665239"/>
        </a:xfrm>
        <a:custGeom>
          <a:avLst/>
          <a:gdLst/>
          <a:ahLst/>
          <a:cxnLst/>
          <a:rect l="0" t="0" r="0" b="0"/>
          <a:pathLst>
            <a:path>
              <a:moveTo>
                <a:pt x="3660850" y="1959370"/>
              </a:moveTo>
              <a:arcTo wR="1832619" hR="1832619" stAng="21837957" swAng="136020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935964" y="3316029"/>
          <a:ext cx="1692816" cy="91706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>
              <a:solidFill>
                <a:schemeClr val="tx1"/>
              </a:solidFill>
            </a:rPr>
            <a:t>3. Mätning och återkoppling</a:t>
          </a:r>
        </a:p>
      </dsp:txBody>
      <dsp:txXfrm>
        <a:off x="2980731" y="3360796"/>
        <a:ext cx="1603282" cy="827530"/>
      </dsp:txXfrm>
    </dsp:sp>
    <dsp:sp modelId="{DC085990-1950-452F-882E-F0A328A07050}">
      <dsp:nvSpPr>
        <dsp:cNvPr id="0" name=""/>
        <dsp:cNvSpPr/>
      </dsp:nvSpPr>
      <dsp:spPr>
        <a:xfrm>
          <a:off x="872566" y="459321"/>
          <a:ext cx="3665239" cy="3665239"/>
        </a:xfrm>
        <a:custGeom>
          <a:avLst/>
          <a:gdLst/>
          <a:ahLst/>
          <a:cxnLst/>
          <a:rect l="0" t="0" r="0" b="0"/>
          <a:pathLst>
            <a:path>
              <a:moveTo>
                <a:pt x="1967111" y="3660297"/>
              </a:moveTo>
              <a:arcTo wR="1832619" hR="1832619" stAng="5147485" swAng="547297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803925" y="3316029"/>
          <a:ext cx="1648148" cy="91706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 dirty="0">
              <a:solidFill>
                <a:schemeClr val="bg1"/>
              </a:solidFill>
            </a:rPr>
            <a:t>4. Sprid budskapet</a:t>
          </a:r>
        </a:p>
      </dsp:txBody>
      <dsp:txXfrm>
        <a:off x="848692" y="3360796"/>
        <a:ext cx="1558614" cy="827530"/>
      </dsp:txXfrm>
    </dsp:sp>
    <dsp:sp modelId="{4B077A62-A1C9-4FB9-BA3C-45361D5B28C1}">
      <dsp:nvSpPr>
        <dsp:cNvPr id="0" name=""/>
        <dsp:cNvSpPr/>
      </dsp:nvSpPr>
      <dsp:spPr>
        <a:xfrm>
          <a:off x="872566" y="459321"/>
          <a:ext cx="3665239" cy="3665239"/>
        </a:xfrm>
        <a:custGeom>
          <a:avLst/>
          <a:gdLst/>
          <a:ahLst/>
          <a:cxnLst/>
          <a:rect l="0" t="0" r="0" b="0"/>
          <a:pathLst>
            <a:path>
              <a:moveTo>
                <a:pt x="194492" y="2654223"/>
              </a:moveTo>
              <a:arcTo wR="1832619" hR="1832619" stAng="9201835" swAng="136020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63160" y="1267098"/>
          <a:ext cx="2250843" cy="91706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500" kern="1200">
              <a:solidFill>
                <a:schemeClr val="tx1"/>
              </a:solidFill>
            </a:rPr>
            <a:t>5. Patientsäkerhetskultur Ledningens engagemang</a:t>
          </a:r>
        </a:p>
      </dsp:txBody>
      <dsp:txXfrm>
        <a:off x="-118393" y="1311865"/>
        <a:ext cx="2161309" cy="827530"/>
      </dsp:txXfrm>
    </dsp:sp>
    <dsp:sp modelId="{C055F776-504B-4CD8-878F-C92300667D6F}">
      <dsp:nvSpPr>
        <dsp:cNvPr id="0" name=""/>
        <dsp:cNvSpPr/>
      </dsp:nvSpPr>
      <dsp:spPr>
        <a:xfrm>
          <a:off x="872566" y="459321"/>
          <a:ext cx="3665239" cy="3665239"/>
        </a:xfrm>
        <a:custGeom>
          <a:avLst/>
          <a:gdLst/>
          <a:ahLst/>
          <a:cxnLst/>
          <a:rect l="0" t="0" r="0" b="0"/>
          <a:pathLst>
            <a:path>
              <a:moveTo>
                <a:pt x="411367" y="675668"/>
              </a:moveTo>
              <a:arcTo wR="1832619" hR="1832619" stAng="13148811" swAng="939324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701371" y="444"/>
          <a:ext cx="1666722" cy="83271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>
              <a:solidFill>
                <a:schemeClr val="tx1"/>
              </a:solidFill>
            </a:rPr>
            <a:t>1. Skapa förutsättningar</a:t>
          </a:r>
        </a:p>
      </dsp:txBody>
      <dsp:txXfrm>
        <a:off x="1742021" y="41094"/>
        <a:ext cx="1585422" cy="751414"/>
      </dsp:txXfrm>
    </dsp:sp>
    <dsp:sp modelId="{3D58580A-98A4-4812-BD8B-FC4401F9A3DD}">
      <dsp:nvSpPr>
        <dsp:cNvPr id="0" name=""/>
        <dsp:cNvSpPr/>
      </dsp:nvSpPr>
      <dsp:spPr>
        <a:xfrm>
          <a:off x="867802" y="416801"/>
          <a:ext cx="3333860" cy="3333860"/>
        </a:xfrm>
        <a:custGeom>
          <a:avLst/>
          <a:gdLst/>
          <a:ahLst/>
          <a:cxnLst/>
          <a:rect l="0" t="0" r="0" b="0"/>
          <a:pathLst>
            <a:path>
              <a:moveTo>
                <a:pt x="2626794" y="304095"/>
              </a:moveTo>
              <a:arcTo wR="1666930" hR="1666930" stAng="18309455" swAng="942506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3308950" y="1152265"/>
          <a:ext cx="1622255" cy="83271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>
              <a:solidFill>
                <a:schemeClr val="tx1"/>
              </a:solidFill>
            </a:rPr>
            <a:t>2. Träning och utbildning</a:t>
          </a:r>
        </a:p>
      </dsp:txBody>
      <dsp:txXfrm>
        <a:off x="3349600" y="1192915"/>
        <a:ext cx="1540955" cy="751414"/>
      </dsp:txXfrm>
    </dsp:sp>
    <dsp:sp modelId="{A978E054-5B8B-452C-8939-81394CCFE54C}">
      <dsp:nvSpPr>
        <dsp:cNvPr id="0" name=""/>
        <dsp:cNvSpPr/>
      </dsp:nvSpPr>
      <dsp:spPr>
        <a:xfrm>
          <a:off x="867802" y="416801"/>
          <a:ext cx="3333860" cy="3333860"/>
        </a:xfrm>
        <a:custGeom>
          <a:avLst/>
          <a:gdLst/>
          <a:ahLst/>
          <a:cxnLst/>
          <a:rect l="0" t="0" r="0" b="0"/>
          <a:pathLst>
            <a:path>
              <a:moveTo>
                <a:pt x="3329897" y="1781803"/>
              </a:moveTo>
              <a:arcTo wR="1666930" hR="1666930" stAng="21837092" swAng="136224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745973" y="3015949"/>
          <a:ext cx="1537113" cy="83271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>
              <a:solidFill>
                <a:schemeClr val="tx1"/>
              </a:solidFill>
            </a:rPr>
            <a:t>3. Mätning och återkoppling</a:t>
          </a:r>
        </a:p>
      </dsp:txBody>
      <dsp:txXfrm>
        <a:off x="2786623" y="3056599"/>
        <a:ext cx="1455813" cy="751414"/>
      </dsp:txXfrm>
    </dsp:sp>
    <dsp:sp modelId="{DC085990-1950-452F-882E-F0A328A07050}">
      <dsp:nvSpPr>
        <dsp:cNvPr id="0" name=""/>
        <dsp:cNvSpPr/>
      </dsp:nvSpPr>
      <dsp:spPr>
        <a:xfrm>
          <a:off x="867802" y="416801"/>
          <a:ext cx="3333860" cy="3333860"/>
        </a:xfrm>
        <a:custGeom>
          <a:avLst/>
          <a:gdLst/>
          <a:ahLst/>
          <a:cxnLst/>
          <a:rect l="0" t="0" r="0" b="0"/>
          <a:pathLst>
            <a:path>
              <a:moveTo>
                <a:pt x="1790074" y="3329305"/>
              </a:moveTo>
              <a:arcTo wR="1666930" hR="1666930" stAng="5145807" swAng="550584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806658" y="3015949"/>
          <a:ext cx="1496554" cy="83271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>
              <a:solidFill>
                <a:schemeClr val="tx1"/>
              </a:solidFill>
            </a:rPr>
            <a:t>4. Sprid budskapet</a:t>
          </a:r>
        </a:p>
      </dsp:txBody>
      <dsp:txXfrm>
        <a:off x="847308" y="3056599"/>
        <a:ext cx="1415254" cy="751414"/>
      </dsp:txXfrm>
    </dsp:sp>
    <dsp:sp modelId="{4B077A62-A1C9-4FB9-BA3C-45361D5B28C1}">
      <dsp:nvSpPr>
        <dsp:cNvPr id="0" name=""/>
        <dsp:cNvSpPr/>
      </dsp:nvSpPr>
      <dsp:spPr>
        <a:xfrm>
          <a:off x="867802" y="416801"/>
          <a:ext cx="3333860" cy="3333860"/>
        </a:xfrm>
        <a:custGeom>
          <a:avLst/>
          <a:gdLst/>
          <a:ahLst/>
          <a:cxnLst/>
          <a:rect l="0" t="0" r="0" b="0"/>
          <a:pathLst>
            <a:path>
              <a:moveTo>
                <a:pt x="177161" y="2414758"/>
              </a:moveTo>
              <a:arcTo wR="1666930" hR="1666930" stAng="9200667" swAng="136224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72518" y="1152265"/>
          <a:ext cx="2043814" cy="83271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>
              <a:solidFill>
                <a:schemeClr val="bg1"/>
              </a:solidFill>
            </a:rPr>
            <a:t>5. Patientsäkerhetskultur Ledningens engagemang</a:t>
          </a:r>
        </a:p>
      </dsp:txBody>
      <dsp:txXfrm>
        <a:off x="-31868" y="1192915"/>
        <a:ext cx="1962514" cy="751414"/>
      </dsp:txXfrm>
    </dsp:sp>
    <dsp:sp modelId="{C055F776-504B-4CD8-878F-C92300667D6F}">
      <dsp:nvSpPr>
        <dsp:cNvPr id="0" name=""/>
        <dsp:cNvSpPr/>
      </dsp:nvSpPr>
      <dsp:spPr>
        <a:xfrm>
          <a:off x="867802" y="416801"/>
          <a:ext cx="3333860" cy="3333860"/>
        </a:xfrm>
        <a:custGeom>
          <a:avLst/>
          <a:gdLst/>
          <a:ahLst/>
          <a:cxnLst/>
          <a:rect l="0" t="0" r="0" b="0"/>
          <a:pathLst>
            <a:path>
              <a:moveTo>
                <a:pt x="373938" y="614870"/>
              </a:moveTo>
              <a:arcTo wR="1666930" hR="1666930" stAng="13148039" swAng="942506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3113821" y="1169"/>
          <a:ext cx="2247957" cy="112310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1. Skapa förutsättningar</a:t>
          </a:r>
        </a:p>
      </dsp:txBody>
      <dsp:txXfrm>
        <a:off x="3168647" y="55995"/>
        <a:ext cx="2138305" cy="1013454"/>
      </dsp:txXfrm>
    </dsp:sp>
    <dsp:sp modelId="{3D58580A-98A4-4812-BD8B-FC4401F9A3DD}">
      <dsp:nvSpPr>
        <dsp:cNvPr id="0" name=""/>
        <dsp:cNvSpPr/>
      </dsp:nvSpPr>
      <dsp:spPr>
        <a:xfrm>
          <a:off x="1994328" y="562722"/>
          <a:ext cx="4486943" cy="4486943"/>
        </a:xfrm>
        <a:custGeom>
          <a:avLst/>
          <a:gdLst/>
          <a:ahLst/>
          <a:cxnLst/>
          <a:rect l="0" t="0" r="0" b="0"/>
          <a:pathLst>
            <a:path>
              <a:moveTo>
                <a:pt x="3536906" y="410388"/>
              </a:moveTo>
              <a:arcTo wR="2243471" hR="2243471" stAng="18312422" swAng="938590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5277477" y="1551370"/>
          <a:ext cx="2187983" cy="112310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2. Träning och utbildning</a:t>
          </a:r>
        </a:p>
      </dsp:txBody>
      <dsp:txXfrm>
        <a:off x="5332303" y="1606196"/>
        <a:ext cx="2078331" cy="1013454"/>
      </dsp:txXfrm>
    </dsp:sp>
    <dsp:sp modelId="{A978E054-5B8B-452C-8939-81394CCFE54C}">
      <dsp:nvSpPr>
        <dsp:cNvPr id="0" name=""/>
        <dsp:cNvSpPr/>
      </dsp:nvSpPr>
      <dsp:spPr>
        <a:xfrm>
          <a:off x="1994328" y="562722"/>
          <a:ext cx="4486943" cy="4486943"/>
        </a:xfrm>
        <a:custGeom>
          <a:avLst/>
          <a:gdLst/>
          <a:ahLst/>
          <a:cxnLst/>
          <a:rect l="0" t="0" r="0" b="0"/>
          <a:pathLst>
            <a:path>
              <a:moveTo>
                <a:pt x="4481562" y="2398768"/>
              </a:moveTo>
              <a:arcTo wR="2243471" hR="2243471" stAng="21838157" swAng="1359739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4519904" y="4059647"/>
          <a:ext cx="2073150" cy="112310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3. Mätning och återkoppling</a:t>
          </a:r>
        </a:p>
      </dsp:txBody>
      <dsp:txXfrm>
        <a:off x="4574730" y="4114473"/>
        <a:ext cx="1963498" cy="1013454"/>
      </dsp:txXfrm>
    </dsp:sp>
    <dsp:sp modelId="{DC085990-1950-452F-882E-F0A328A07050}">
      <dsp:nvSpPr>
        <dsp:cNvPr id="0" name=""/>
        <dsp:cNvSpPr/>
      </dsp:nvSpPr>
      <dsp:spPr>
        <a:xfrm>
          <a:off x="1994328" y="562722"/>
          <a:ext cx="4486943" cy="4486943"/>
        </a:xfrm>
        <a:custGeom>
          <a:avLst/>
          <a:gdLst/>
          <a:ahLst/>
          <a:cxnLst/>
          <a:rect l="0" t="0" r="0" b="0"/>
          <a:pathLst>
            <a:path>
              <a:moveTo>
                <a:pt x="2407863" y="4480912"/>
              </a:moveTo>
              <a:arcTo wR="2243471" hR="2243471" stAng="5147872" swAng="546538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1909897" y="4059647"/>
          <a:ext cx="2018446" cy="112310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4. Sprid budskapet</a:t>
          </a:r>
        </a:p>
      </dsp:txBody>
      <dsp:txXfrm>
        <a:off x="1964723" y="4114473"/>
        <a:ext cx="1908794" cy="1013454"/>
      </dsp:txXfrm>
    </dsp:sp>
    <dsp:sp modelId="{4B077A62-A1C9-4FB9-BA3C-45361D5B28C1}">
      <dsp:nvSpPr>
        <dsp:cNvPr id="0" name=""/>
        <dsp:cNvSpPr/>
      </dsp:nvSpPr>
      <dsp:spPr>
        <a:xfrm>
          <a:off x="1994328" y="562722"/>
          <a:ext cx="4486943" cy="4486943"/>
        </a:xfrm>
        <a:custGeom>
          <a:avLst/>
          <a:gdLst/>
          <a:ahLst/>
          <a:cxnLst/>
          <a:rect l="0" t="0" r="0" b="0"/>
          <a:pathLst>
            <a:path>
              <a:moveTo>
                <a:pt x="238016" y="3249113"/>
              </a:moveTo>
              <a:arcTo wR="2243471" hR="2243471" stAng="9202104" swAng="1359739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725855" y="1551370"/>
          <a:ext cx="2756552" cy="112310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5. Patientsäkerhetskultur Ledningens engagemang</a:t>
          </a:r>
        </a:p>
      </dsp:txBody>
      <dsp:txXfrm>
        <a:off x="780681" y="1606196"/>
        <a:ext cx="2646900" cy="1013454"/>
      </dsp:txXfrm>
    </dsp:sp>
    <dsp:sp modelId="{C055F776-504B-4CD8-878F-C92300667D6F}">
      <dsp:nvSpPr>
        <dsp:cNvPr id="0" name=""/>
        <dsp:cNvSpPr/>
      </dsp:nvSpPr>
      <dsp:spPr>
        <a:xfrm>
          <a:off x="1994328" y="562722"/>
          <a:ext cx="4486943" cy="4486943"/>
        </a:xfrm>
        <a:custGeom>
          <a:avLst/>
          <a:gdLst/>
          <a:ahLst/>
          <a:cxnLst/>
          <a:rect l="0" t="0" r="0" b="0"/>
          <a:pathLst>
            <a:path>
              <a:moveTo>
                <a:pt x="503664" y="827055"/>
              </a:moveTo>
              <a:arcTo wR="2243471" hR="2243471" stAng="13148989" swAng="938590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F0161-95C4-4F19-BAA8-F7ECFD50BE5C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A0445-6BD3-46D2-BF7B-A1BEF42EE2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1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A0445-6BD3-46D2-BF7B-A1BEF42EE25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30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A0445-6BD3-46D2-BF7B-A1BEF42EE25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0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922AB-8002-4352-9A45-49E7B5371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615C706-C850-46E5-A359-28709BDCE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6729F5-1B72-4AA9-8778-CFC0EBBF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461AA3-A74D-4E32-97EE-C15BDC95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EA53EA-E079-4626-99D5-F3BC01D5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51A450-D1AC-48B8-9318-D1D016F4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54FB88-0E02-4B76-B98A-89C3E07CF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5AD21A-B1DA-4528-86D8-0FFCE287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8A148F-80D2-48A9-BBDF-3AA068F0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4CE169-3AE9-4F35-8080-31AFF67E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69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425CA5D-CEB3-4BE9-B834-2C5EAC527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926FE48-35AF-47DC-AA16-72BB89026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238561-D923-4569-B3F4-27899168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866903-7080-4137-8596-3E6D1111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727B9D-87DB-4902-BAC9-E602F1CE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34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6208208"/>
            <a:ext cx="12192000" cy="649792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19450"/>
            <a:ext cx="10363200" cy="1470025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Huvudrubrik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plats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  <a:r>
              <a:rPr lang="en-US" dirty="0" err="1"/>
              <a:t>rader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0058401" y="6208207"/>
            <a:ext cx="1983956" cy="61041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0" spc="0" dirty="0" err="1"/>
              <a:t>regionuppsala.se</a:t>
            </a:r>
            <a:endParaRPr lang="en-US" sz="1600" b="0" spc="0" dirty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8" y="456808"/>
            <a:ext cx="2041009" cy="4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59268" y="1720877"/>
            <a:ext cx="10104080" cy="854567"/>
          </a:xfrm>
        </p:spPr>
        <p:txBody>
          <a:bodyPr>
            <a:normAutofit/>
          </a:bodyPr>
          <a:lstStyle>
            <a:lvl1pPr algn="l">
              <a:defRPr sz="4533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Huvudrubrik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59367" y="3012018"/>
            <a:ext cx="9916584" cy="2846916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24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/>
              <a:t>Ingress eller underrubrik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2400" b="1" dirty="0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2400" b="1" dirty="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6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615769" y="-24448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8" y="456808"/>
            <a:ext cx="2041009" cy="440713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6208208"/>
            <a:ext cx="12192000" cy="649792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0058401" y="6208207"/>
            <a:ext cx="1983956" cy="61041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0" spc="0" dirty="0" err="1"/>
              <a:t>regionuppsala.se</a:t>
            </a:r>
            <a:endParaRPr lang="en-US" sz="1600" b="0" spc="0" dirty="0"/>
          </a:p>
        </p:txBody>
      </p:sp>
    </p:spTree>
    <p:extLst>
      <p:ext uri="{BB962C8B-B14F-4D97-AF65-F5344CB8AC3E}">
        <p14:creationId xmlns:p14="http://schemas.microsoft.com/office/powerpoint/2010/main" val="148652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59268" y="1720877"/>
            <a:ext cx="10104080" cy="854567"/>
          </a:xfrm>
        </p:spPr>
        <p:txBody>
          <a:bodyPr>
            <a:normAutofit/>
          </a:bodyPr>
          <a:lstStyle>
            <a:lvl1pPr algn="l">
              <a:defRPr sz="4533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Huvudrubrik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9267" y="3011429"/>
            <a:ext cx="4858687" cy="2802169"/>
          </a:xfrm>
        </p:spPr>
        <p:txBody>
          <a:bodyPr>
            <a:normAutofit/>
          </a:bodyPr>
          <a:lstStyle>
            <a:lvl1pPr marL="0" indent="0" algn="l">
              <a:buNone/>
              <a:defRPr lang="en-US" sz="1600" b="0">
                <a:effectLst/>
                <a:latin typeface="Arial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6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104662" y="3011429"/>
            <a:ext cx="4858687" cy="2802169"/>
          </a:xfrm>
        </p:spPr>
        <p:txBody>
          <a:bodyPr>
            <a:normAutofit/>
          </a:bodyPr>
          <a:lstStyle>
            <a:lvl1pPr marL="0" indent="0" algn="l">
              <a:buNone/>
              <a:defRPr lang="en-US" sz="1600" b="0">
                <a:effectLst/>
                <a:latin typeface="Arial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600" dirty="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8" y="456808"/>
            <a:ext cx="2041009" cy="440713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6208208"/>
            <a:ext cx="12192000" cy="649792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10058401" y="6208207"/>
            <a:ext cx="1983956" cy="61041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0" spc="0" dirty="0" err="1"/>
              <a:t>regionuppsala.se</a:t>
            </a:r>
            <a:endParaRPr lang="en-US" sz="1600" b="0" spc="0" dirty="0"/>
          </a:p>
        </p:txBody>
      </p:sp>
    </p:spTree>
    <p:extLst>
      <p:ext uri="{BB962C8B-B14F-4D97-AF65-F5344CB8AC3E}">
        <p14:creationId xmlns:p14="http://schemas.microsoft.com/office/powerpoint/2010/main" val="2769588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9267" y="3011429"/>
            <a:ext cx="4858687" cy="2802169"/>
          </a:xfrm>
        </p:spPr>
        <p:txBody>
          <a:bodyPr>
            <a:normAutofit/>
          </a:bodyPr>
          <a:lstStyle>
            <a:lvl1pPr marL="0" indent="0" algn="l">
              <a:buNone/>
              <a:defRPr lang="en-US" sz="1600" b="0">
                <a:effectLst/>
                <a:latin typeface="Arial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6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104662" y="3011429"/>
            <a:ext cx="4858687" cy="2802169"/>
          </a:xfrm>
        </p:spPr>
        <p:txBody>
          <a:bodyPr>
            <a:normAutofit/>
          </a:bodyPr>
          <a:lstStyle>
            <a:lvl1pPr marL="0" indent="0" algn="l">
              <a:buNone/>
              <a:defRPr lang="en-US" sz="1600" b="0">
                <a:effectLst/>
                <a:latin typeface="Arial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600" dirty="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600" dirty="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6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859267" y="1974420"/>
            <a:ext cx="9463919" cy="787344"/>
          </a:xfrm>
        </p:spPr>
        <p:txBody>
          <a:bodyPr>
            <a:normAutofit/>
          </a:bodyPr>
          <a:lstStyle>
            <a:lvl1pPr marL="0" indent="0" algn="l">
              <a:buNone/>
              <a:defRPr lang="en-US" sz="24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Underrubrik </a:t>
            </a:r>
            <a:r>
              <a:rPr lang="en-US" dirty="0" err="1"/>
              <a:t>eller</a:t>
            </a:r>
            <a:r>
              <a:rPr lang="en-US" dirty="0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8" y="456808"/>
            <a:ext cx="2041009" cy="440713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6208208"/>
            <a:ext cx="12192000" cy="649792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10058401" y="6208207"/>
            <a:ext cx="1983956" cy="61041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0" spc="0" dirty="0" err="1"/>
              <a:t>regionuppsala.se</a:t>
            </a:r>
            <a:endParaRPr lang="en-US" sz="1600" b="0" spc="0" dirty="0"/>
          </a:p>
        </p:txBody>
      </p:sp>
    </p:spTree>
    <p:extLst>
      <p:ext uri="{BB962C8B-B14F-4D97-AF65-F5344CB8AC3E}">
        <p14:creationId xmlns:p14="http://schemas.microsoft.com/office/powerpoint/2010/main" val="126063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55679" y="2380218"/>
            <a:ext cx="7376632" cy="2802169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8" y="456808"/>
            <a:ext cx="2041009" cy="440713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6208208"/>
            <a:ext cx="12192000" cy="649792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0058401" y="6208207"/>
            <a:ext cx="1983956" cy="61041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0" spc="0" err="1"/>
              <a:t>regionuppsala.se</a:t>
            </a:r>
            <a:endParaRPr lang="en-US" sz="1600" b="0" spc="0"/>
          </a:p>
        </p:txBody>
      </p:sp>
    </p:spTree>
    <p:extLst>
      <p:ext uri="{BB962C8B-B14F-4D97-AF65-F5344CB8AC3E}">
        <p14:creationId xmlns:p14="http://schemas.microsoft.com/office/powerpoint/2010/main" val="287751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390C9-B9E2-4735-8FD2-096DB391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D4927C-9522-4CAE-B2D4-EC2D6BEE4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8E0D96-E1FC-4F60-8DB2-063454AD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C05D6A-1732-40A6-952A-FF7C01B0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6A5382-2EE1-47DC-B207-832A53C7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66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008136-3506-4D34-A6B7-93A56EC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2B3373-7A0D-46C0-B9F1-242F5DC23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DF68AC-C5DD-4D43-9498-5295D35D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AFB4E1-3419-4079-9CE5-EE430646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6FE441-E261-4E76-A06E-A10D1D71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412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B7CFDF-3D9C-4DF8-8F14-C30D59C5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DE06CE-8A30-4A0C-8669-07EAF2235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2E29C90-51D5-40D3-BB83-7A33A6C79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1E59DD1-5272-4B62-8985-D8005C82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D8E112-7A0A-4E4A-95D6-0FD0DF55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D69B387-EDB0-490B-B2DA-BF7A385D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1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F610AC-E523-463F-865E-790DA5E1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5EC160-279D-4C42-95C3-773054C58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2C1557A-CED2-4B3C-807D-BC6A3057B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6E70D3D-8D58-4466-99C3-CC1551EE4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6CB6547-5C8B-4238-8CF4-0C76CE8A9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75F955E-4380-4B04-A3F8-E1167A5F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AE41897-99E1-42A2-82DF-3FA24955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CD87799-18CD-41AC-86B7-DF80642E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1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58FCAB-5EF1-4429-B204-A65A03EC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BBFB6D-2EAF-4B14-994D-8895C91C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58EBFD7-BA09-4969-9AA3-A2A2AB49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B64C873-CD36-4F2A-AEA9-481AF770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1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6CC9C7-41C9-4F21-971E-B76FF399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B992ED5-9A2F-41E1-B33D-4F708766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CCC4BD7-7A10-4425-B559-5D37A44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35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F989F3-0938-4297-9403-DFD4570D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691834-E956-451D-8A59-37AB1EC2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127EA4-F2C3-4F03-B7F9-515E387A0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C8671E7-F402-4836-AA18-9F949D8D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353526-0662-4867-A0F8-B205381A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EBB893D-A2DD-4B1A-952A-27FED1C5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91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A0B108-A432-4116-9A32-076CBE3A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D1EE426-2F3D-4A2D-BD9E-7E03ECF27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0CBB24-21F9-4954-9A39-4E7AA91C2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AC93EE0-AFF6-4732-9278-8502F9D5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1846B4-DECE-44C0-A9FC-087638A1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6144A76-E449-4765-8776-C3088BBF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96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B5E537-A88A-42E5-ACE5-31572D8A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754276-619C-44E9-9A41-22CE545A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33E35B-F0D6-49ED-8E1E-891435055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96BE-1D2C-4215-8F5A-F517A08ED47E}" type="datetimeFigureOut">
              <a:rPr lang="sv-SE" smtClean="0"/>
              <a:t>2023-05-08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703A38-0959-4E15-BED2-AB433A945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46383C-6EB2-4B45-8648-2CB15AB0F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E4D1B-5D41-4220-82D8-24CB89BC9B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71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download/18.67abbf2018378da662f8fbdd/1665411319360/Vagledning-for-vardhygieniskt-arbete-2022-10-04.pdf" TargetMode="External"/><Relationship Id="rId2" Type="http://schemas.openxmlformats.org/officeDocument/2006/relationships/hyperlink" Target="https://www.akademiska.se/for-vardgivare/sektioner/Vardhygien/kontaktinformation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egionuppsala.se/globalassets/samverkanswebben/for-vardgivare/strama/vri-kort-region-uppsala-korr2.pdf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vri-smart.se/index.html" TargetMode="Externa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regionuppsala.se/samverkanswebben/for-vardgivare/kunskapsstod/strama-region-uppsala/strama-informationsmaterial-och-trycksaker/trycksaker-for-slutenvard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s://ltuppsala.sharepoint.com/sites/DocPlusSTYR/Publicerade/Intern%20alla/Dokumentation%20av%20v%C3%A5rdrelaterad%20infektion%20i%20journal.pdf" TargetMode="External"/><Relationship Id="rId7" Type="http://schemas.openxmlformats.org/officeDocument/2006/relationships/diagramQuickStyle" Target="../diagrams/quickStyle3.xml"/><Relationship Id="rId2" Type="http://schemas.openxmlformats.org/officeDocument/2006/relationships/hyperlink" Target="https://intranat.regionuppsala.se/it-och-teknik/it-system/infektionsverktyget/?SearchText=infektionsverktyget" TargetMode="Externa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www.akademiska.se/for-vardgivare/sektioner/Vardhygien/kommunal-vard/infektionsregistrering/" TargetMode="External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egionuppsala.se/samverkanswebben/for-vardgivare/kunskapsstod/strama-region-uppsala/strama-informationsmaterial-och-trycksaker/trycksaker-for-slutenvard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ntranat.regionuppsala.se/it-och-teknik/it-system/infektionsverktyget/?SearchText=infektionsverktyget" TargetMode="External"/><Relationship Id="rId3" Type="http://schemas.openxmlformats.org/officeDocument/2006/relationships/diagramLayout" Target="../diagrams/layout7.xml"/><Relationship Id="rId7" Type="http://schemas.openxmlformats.org/officeDocument/2006/relationships/hyperlink" Target="https://www.vri-smart.se/index.html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hyperlink" Target="https://www.akademiska.se/for-vardgivare/sektioner/Vardhygien/kommunal-vard/infektionsregistrering/" TargetMode="Externa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ltuppsala.sharepoint.com/sites/DocPlusSTYR/Publicerade/Intern%20alla/Dokumentation%20av%20v%C3%A5rdrelaterad%20infektion%20i%20journal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kr.se/skr/tjanster/rapporterochskrifter/publikationer/vardrelateradeinfektioner.31374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tuppsala.sharepoint.com/sites/DocPlusSTYR/Publicerade/Intern%20ut%C3%B6kad/Kateterisering%20och%20%C3%B6vervakning%20av%20urinbl%C3%A5san%20samt%20urinavfl%C3%B6de%20via%20nefrostomikateter,%20vuxna%20%E2%80%93%20regionalt%20till%C3%A4gg.pdf" TargetMode="External"/><Relationship Id="rId2" Type="http://schemas.openxmlformats.org/officeDocument/2006/relationships/hyperlink" Target="https://www.vardhandboken.se/katetrar-sonder-och-dran/kateterisering-av-urinblasa/suprapubisk/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vri-smart.se/fakta.html" TargetMode="External"/><Relationship Id="rId4" Type="http://schemas.openxmlformats.org/officeDocument/2006/relationships/hyperlink" Target="https://www.vardhandboken.se/katetrar-sonder-och-dran/kateterisering-av-urinblasa/oversik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handboken.se/katetrar-sonder-och-dran/kateterisering-av-urinblasa/oversikt/" TargetMode="External"/><Relationship Id="rId2" Type="http://schemas.openxmlformats.org/officeDocument/2006/relationships/hyperlink" Target="https://ltuppsala.sharepoint.com/sites/DocPlusSTYR/Publicerade/Intern%20ut%C3%B6kad/Kateterisering%20och%20%C3%B6vervakning%20av%20urinbl%C3%A5san%20samt%20urinavfl%C3%B6de%20via%20nefrostomikateter,%20vuxna%20%E2%80%93%20regionalt%20till%C3%A4gg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vri-smart.se/fakt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tuppsala.sharepoint.com/sites/DocPlusSTYR/Publicerade/Intern%20ut%C3%B6kad/Kateterisering%20och%20%C3%B6vervakning%20av%20urinbl%C3%A5san%20samt%20urinavfl%C3%B6de%20via%20nefrostomikateter,%20vuxna%20%E2%80%93%20regionalt%20till%C3%A4gg.pdf" TargetMode="External"/><Relationship Id="rId2" Type="http://schemas.openxmlformats.org/officeDocument/2006/relationships/hyperlink" Target="https://www.vardhandboken.se/katetrar-sonder-och-dran/kateterisering-av-urinblasa/egenvard-och-information-till-patienten/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vri-smart.se/fakta.html" TargetMode="External"/><Relationship Id="rId4" Type="http://schemas.openxmlformats.org/officeDocument/2006/relationships/hyperlink" Target="https://www.vardhandboken.se/katetrar-sonder-och-dran/kateterisering-av-urinblasa/oversik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vri-smart.se/fakt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vardhandboken.se/katetrar-sonder-och-dran/kateterisering-av-urinblasa/oversikt/" TargetMode="External"/><Relationship Id="rId5" Type="http://schemas.openxmlformats.org/officeDocument/2006/relationships/hyperlink" Target="https://ltuppsala.sharepoint.com/sites/DocPlusSTYR/Publicerade/Intern%20ut%C3%B6kad/Kateterisering%20och%20%C3%B6vervakning%20av%20urinbl%C3%A5san%20samt%20urinavfl%C3%B6de%20via%20nefrostomikateter,%20vuxna%20%E2%80%93%20regionalt%20till%C3%A4gg.pdf" TargetMode="Externa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vri-smart.se/fakta.html" TargetMode="External"/><Relationship Id="rId4" Type="http://schemas.openxmlformats.org/officeDocument/2006/relationships/hyperlink" Target="https://www.vardhandboken.se/vard-och-behandling/basal-och-preventiv-omvardnad/blasovervakning-vid-sjukhusvar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8373" y="2008366"/>
            <a:ext cx="11567604" cy="2687053"/>
          </a:xfrm>
        </p:spPr>
        <p:txBody>
          <a:bodyPr>
            <a:normAutofit fontScale="90000"/>
          </a:bodyPr>
          <a:lstStyle/>
          <a:p>
            <a:r>
              <a:rPr lang="sv-SE" dirty="0"/>
              <a:t>                        </a:t>
            </a:r>
            <a:r>
              <a:rPr lang="sv-SE" sz="5300" dirty="0"/>
              <a:t>VRI-verktyg</a:t>
            </a:r>
            <a:br>
              <a:rPr lang="sv-SE" dirty="0"/>
            </a:br>
            <a:r>
              <a:rPr lang="sv-SE" sz="4900" dirty="0"/>
              <a:t>VÅRDRELATERAD URINVÄGSINFEKTION</a:t>
            </a:r>
            <a:br>
              <a:rPr lang="sv-SE" sz="2933" b="0" dirty="0"/>
            </a:br>
            <a:r>
              <a:rPr lang="sv-SE" sz="2933" b="0" dirty="0"/>
              <a:t>                                            Vårdhygien</a:t>
            </a:r>
            <a:br>
              <a:rPr lang="sv-SE" sz="2933" b="0" dirty="0"/>
            </a:br>
            <a:r>
              <a:rPr lang="sv-SE" sz="2933" b="0" dirty="0"/>
              <a:t>                                              </a:t>
            </a:r>
            <a:r>
              <a:rPr lang="sv-SE" sz="2200" b="0" dirty="0"/>
              <a:t>2023-02-22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418705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AB03A-C9FB-44C6-A3D9-6FEABECBA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601" y="1478221"/>
            <a:ext cx="7422170" cy="854567"/>
          </a:xfrm>
        </p:spPr>
        <p:txBody>
          <a:bodyPr>
            <a:noAutofit/>
          </a:bodyPr>
          <a:lstStyle/>
          <a:p>
            <a:r>
              <a:rPr lang="sv-SE" sz="3200" dirty="0"/>
              <a:t>Systematisk förbättringsarbete </a:t>
            </a:r>
            <a:br>
              <a:rPr lang="sv-SE" sz="3200" dirty="0"/>
            </a:br>
            <a:r>
              <a:rPr lang="sv-SE" sz="3200" dirty="0"/>
              <a:t>mot vårdrelaterad urinvägsinfektion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7AEB-63AB-4861-BBCF-8E83C3F4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538" y="3031082"/>
            <a:ext cx="4858687" cy="2802169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För att införa åtgärderna mot urinvägsinfektion på ett effektivt sätt används ett systematiskt förbättringsarbete med fem steg:</a:t>
            </a:r>
          </a:p>
          <a:p>
            <a:pPr marL="304792" indent="-304792">
              <a:buAutoNum type="arabicPeriod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Skapa förutsättningar</a:t>
            </a:r>
          </a:p>
          <a:p>
            <a:pPr marL="304792" indent="-304792">
              <a:buAutoNum type="arabicPeriod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Träning och utbildning</a:t>
            </a:r>
          </a:p>
          <a:p>
            <a:pPr marL="304792" indent="-304792">
              <a:buAutoNum type="arabicPeriod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Mätning och återkoppling</a:t>
            </a:r>
          </a:p>
          <a:p>
            <a:pPr marL="304792" indent="-304792">
              <a:buAutoNum type="arabicPeriod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Sprid budskapet</a:t>
            </a:r>
          </a:p>
          <a:p>
            <a:pPr marL="304792" indent="-304792">
              <a:buAutoNum type="arabicPeriod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Patientsäkerhetskultur och ledningens engagemang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663606-A99D-46F9-B8C7-6A1D0917762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033641" y="3031083"/>
            <a:ext cx="4858687" cy="2802169"/>
          </a:xfrm>
        </p:spPr>
        <p:txBody>
          <a:bodyPr/>
          <a:lstStyle/>
          <a:p>
            <a:r>
              <a:rPr lang="sv-SE" dirty="0"/>
              <a:t>På följande sidor finns ett underlag för att arbeta med stegen i förbättringsarbetet.</a:t>
            </a:r>
            <a:r>
              <a:rPr lang="sv-SE" b="1" dirty="0"/>
              <a:t> Kontakta Vårdhygien för stöd med att skräddarsy arbetet för er enhet, </a:t>
            </a:r>
            <a:r>
              <a:rPr lang="sv-SE" dirty="0"/>
              <a:t>se </a:t>
            </a:r>
            <a:r>
              <a:rPr lang="sv-SE" dirty="0">
                <a:hlinkClick r:id="rId2"/>
              </a:rPr>
              <a:t>Kontaktinformation | Akademiska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Att arbeta med förbättringar på det här sättet motsvarar ett multimodalt arbetssätt enligt </a:t>
            </a:r>
            <a:r>
              <a:rPr lang="sv-SE" dirty="0">
                <a:hlinkClick r:id="rId3"/>
              </a:rPr>
              <a:t>Vägledning för vårdhygieniskt arbete (kunskapsstyrningvard.se)</a:t>
            </a:r>
            <a:r>
              <a:rPr lang="sv-SE" dirty="0"/>
              <a:t>. </a:t>
            </a:r>
          </a:p>
          <a:p>
            <a:r>
              <a:rPr lang="sv-SE" dirty="0"/>
              <a:t>Se också figur under Stödmaterial.</a:t>
            </a:r>
          </a:p>
        </p:txBody>
      </p:sp>
      <p:pic>
        <p:nvPicPr>
          <p:cNvPr id="6" name="Bild 5" descr="Cirklar med pilar med hel fyllning">
            <a:extLst>
              <a:ext uri="{FF2B5EF4-FFF2-40B4-BE49-F238E27FC236}">
                <a16:creationId xmlns:a16="http://schemas.microsoft.com/office/drawing/2014/main" id="{C8BE0CA0-CFB4-4F60-9C05-0A2F20978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3771" y="506628"/>
            <a:ext cx="2392580" cy="23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24775C5E-088D-7793-F575-8901A5D49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3208" y="-1640139"/>
            <a:ext cx="10515600" cy="305189"/>
          </a:xfrm>
        </p:spPr>
        <p:txBody>
          <a:bodyPr>
            <a:noAutofit/>
          </a:bodyPr>
          <a:lstStyle/>
          <a:p>
            <a:r>
              <a:rPr lang="sv-SE" sz="2400" dirty="0"/>
              <a:t>Steg 1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C0B9D9-8357-4B39-B042-B3C13553F17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46697" y="1350791"/>
            <a:ext cx="5249303" cy="787344"/>
          </a:xfrm>
        </p:spPr>
        <p:txBody>
          <a:bodyPr/>
          <a:lstStyle/>
          <a:p>
            <a:r>
              <a:rPr lang="sv-SE" dirty="0"/>
              <a:t>Steg 1: Skapa förutsättningar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503C305-8FDC-4460-8C89-DFC0183E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697" y="1977893"/>
            <a:ext cx="5404311" cy="4209793"/>
          </a:xfrm>
        </p:spPr>
        <p:txBody>
          <a:bodyPr>
            <a:noAutofit/>
          </a:bodyPr>
          <a:lstStyle/>
          <a:p>
            <a:r>
              <a:rPr lang="sv-SE" b="1" dirty="0"/>
              <a:t>GÖR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Tillsätt resurser och utse vilka som ansvarar för: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Rätt indikation 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Följa principer för katetrisering 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Korrekt kateterbehandling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Daglig omprövning och dokumentation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Förebygg urinretention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Säkerställ att rätt hjälpmedel och utrustning finns på enheten för att underlätta mobilisering, kontroll av </a:t>
            </a:r>
            <a:r>
              <a:rPr lang="sv-SE" dirty="0" err="1"/>
              <a:t>residualurin</a:t>
            </a:r>
            <a:r>
              <a:rPr lang="sv-SE" dirty="0"/>
              <a:t> och skötsel och hantering av urinkateter.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Säkerställ att dokumenterade rutiner finns för arbetet som ska göras, att dessa är kända och används.</a:t>
            </a:r>
          </a:p>
          <a:p>
            <a:endParaRPr lang="sv-SE" dirty="0"/>
          </a:p>
          <a:p>
            <a:pPr>
              <a:lnSpc>
                <a:spcPct val="107000"/>
              </a:lnSpc>
              <a:spcAft>
                <a:spcPts val="1067"/>
              </a:spcAft>
            </a:pPr>
            <a:endParaRPr lang="sv-SE" dirty="0"/>
          </a:p>
        </p:txBody>
      </p:sp>
      <p:graphicFrame>
        <p:nvGraphicFramePr>
          <p:cNvPr id="5" name="Diagram 4" descr="skapa förutsättningar, process">
            <a:extLst>
              <a:ext uri="{FF2B5EF4-FFF2-40B4-BE49-F238E27FC236}">
                <a16:creationId xmlns:a16="http://schemas.microsoft.com/office/drawing/2014/main" id="{0B9A923C-3085-4A69-93FD-0FB0F6157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964967"/>
              </p:ext>
            </p:extLst>
          </p:nvPr>
        </p:nvGraphicFramePr>
        <p:xfrm>
          <a:off x="6721311" y="663845"/>
          <a:ext cx="3915049" cy="322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5385BA-CF4B-4837-9A54-DF84433D069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874151" y="4285666"/>
            <a:ext cx="4858687" cy="2802169"/>
          </a:xfrm>
        </p:spPr>
        <p:txBody>
          <a:bodyPr/>
          <a:lstStyle/>
          <a:p>
            <a:r>
              <a:rPr lang="sv-S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dirty="0"/>
          </a:p>
          <a:p>
            <a:r>
              <a:rPr lang="sv-SE" dirty="0"/>
              <a:t>Som en del i arbetet med att skapa förutsättningar kan enhetens tillgång till resurser för omvårdnad, och apotekare behöva ökas.</a:t>
            </a:r>
          </a:p>
        </p:txBody>
      </p:sp>
    </p:spTree>
    <p:extLst>
      <p:ext uri="{BB962C8B-B14F-4D97-AF65-F5344CB8AC3E}">
        <p14:creationId xmlns:p14="http://schemas.microsoft.com/office/powerpoint/2010/main" val="330704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D1BB41C5-C227-D61F-2DCA-07E359E5CC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2114" y="-2199570"/>
            <a:ext cx="10515600" cy="563275"/>
          </a:xfrm>
        </p:spPr>
        <p:txBody>
          <a:bodyPr>
            <a:normAutofit/>
          </a:bodyPr>
          <a:lstStyle/>
          <a:p>
            <a:r>
              <a:rPr lang="sv-SE" sz="2400" dirty="0"/>
              <a:t>Steg 2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4C58E5-0FB0-4BAF-9AEC-3F8A35EC09E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59267" y="1558784"/>
            <a:ext cx="5378247" cy="787344"/>
          </a:xfrm>
        </p:spPr>
        <p:txBody>
          <a:bodyPr/>
          <a:lstStyle/>
          <a:p>
            <a:r>
              <a:rPr lang="sv-SE" dirty="0"/>
              <a:t>Steg 2: Träning och utbildning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A6FA14E-73F7-436F-B7AA-D3B0ED492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7247" y="2596055"/>
            <a:ext cx="5100208" cy="2802169"/>
          </a:xfrm>
        </p:spPr>
        <p:txBody>
          <a:bodyPr>
            <a:normAutofit lnSpcReduction="10000"/>
          </a:bodyPr>
          <a:lstStyle/>
          <a:p>
            <a:r>
              <a:rPr lang="sv-SE" b="1" dirty="0"/>
              <a:t>GÖR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All personal på enheten går E-utbildningen </a:t>
            </a:r>
            <a:br>
              <a:rPr lang="sv-SE" dirty="0"/>
            </a:br>
            <a:r>
              <a:rPr lang="sv-SE" dirty="0">
                <a:hlinkClick r:id="rId2"/>
              </a:rPr>
              <a:t>VRI-Smart®</a:t>
            </a:r>
            <a:r>
              <a:rPr lang="sv-SE" dirty="0"/>
              <a:t> i syfte att få kunskap om hur vårdrelaterad urinvägsinfektion förebyggs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Relevant personal får praktisk träning i hur åtgärderna mot urinvägsinfektion utförs och när de ska göras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Läkare eller annan personal som utför infektionsregistrering tränas i definitioner av vårdrelaterad urinvägsinfektion och i att registrera på rätt sätt (se steg 3)</a:t>
            </a:r>
          </a:p>
        </p:txBody>
      </p:sp>
      <p:graphicFrame>
        <p:nvGraphicFramePr>
          <p:cNvPr id="5" name="Diagram 4" descr="process skapa förutsättningar, steg 2 träning och utbildning">
            <a:extLst>
              <a:ext uri="{FF2B5EF4-FFF2-40B4-BE49-F238E27FC236}">
                <a16:creationId xmlns:a16="http://schemas.microsoft.com/office/drawing/2014/main" id="{A774CB04-7488-469C-8E7D-A3BBEC11E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818353"/>
              </p:ext>
            </p:extLst>
          </p:nvPr>
        </p:nvGraphicFramePr>
        <p:xfrm>
          <a:off x="6997646" y="544287"/>
          <a:ext cx="3800983" cy="31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C46A63-E63C-4D95-9687-17C2B83CBED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096000" y="3764422"/>
            <a:ext cx="5551714" cy="2409657"/>
          </a:xfrm>
        </p:spPr>
        <p:txBody>
          <a:bodyPr/>
          <a:lstStyle/>
          <a:p>
            <a:r>
              <a:rPr lang="sv-S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sv-SE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VRI-Smart®</a:t>
            </a: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finns information om vårdrelaterad 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urinvägsinfektion</a:t>
            </a: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”Urinvägar”.</a:t>
            </a:r>
            <a:endParaRPr lang="sv-SE" dirty="0"/>
          </a:p>
          <a:p>
            <a:r>
              <a:rPr lang="sv-SE" dirty="0">
                <a:hlinkClick r:id="rId8"/>
              </a:rPr>
              <a:t>Hjälpmaterial om definitionen av vårdrelaterad infektion</a:t>
            </a:r>
            <a:r>
              <a:rPr lang="sv-SE" dirty="0"/>
              <a:t> </a:t>
            </a:r>
          </a:p>
          <a:p>
            <a:r>
              <a:rPr lang="sv-SE" dirty="0"/>
              <a:t>kan skrivas ut eller beställas via Strama, se </a:t>
            </a:r>
          </a:p>
          <a:p>
            <a:r>
              <a:rPr lang="sv-SE" dirty="0">
                <a:hlinkClick r:id="rId9"/>
              </a:rPr>
              <a:t>Trycksaker för slutenvård (regionuppsala.se)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940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506571D-EEA8-2AB3-88B5-5273BCEAF0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3257" y="-1993063"/>
            <a:ext cx="10515600" cy="533232"/>
          </a:xfrm>
        </p:spPr>
        <p:txBody>
          <a:bodyPr>
            <a:normAutofit/>
          </a:bodyPr>
          <a:lstStyle/>
          <a:p>
            <a:r>
              <a:rPr lang="sv-SE" sz="2400" dirty="0"/>
              <a:t>Steg 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6B497F-866E-40A0-A596-EDAF3483401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59267" y="1586492"/>
            <a:ext cx="5421790" cy="787344"/>
          </a:xfrm>
        </p:spPr>
        <p:txBody>
          <a:bodyPr/>
          <a:lstStyle/>
          <a:p>
            <a:r>
              <a:rPr lang="sv-SE" dirty="0"/>
              <a:t>Steg 3: Mätning och återkoppling, sida 1 av 2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603A4FD-2F41-4BCD-B9B1-D3552F523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267" y="2469339"/>
            <a:ext cx="4858687" cy="2802169"/>
          </a:xfrm>
        </p:spPr>
        <p:txBody>
          <a:bodyPr>
            <a:noAutofit/>
          </a:bodyPr>
          <a:lstStyle/>
          <a:p>
            <a:r>
              <a:rPr lang="sv-SE" b="1" dirty="0"/>
              <a:t>GÖR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Välj metod för att mäta förekomst av vårdrelaterad urinvägsinfektion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>
                <a:hlinkClick r:id="rId2"/>
              </a:rPr>
              <a:t>Infektionsverktyget</a:t>
            </a:r>
            <a:endParaRPr lang="sv-SE" dirty="0"/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>
                <a:hlinkClick r:id="rId3"/>
              </a:rPr>
              <a:t>VRI i Slutanteckning</a:t>
            </a:r>
            <a:endParaRPr lang="sv-SE" dirty="0"/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>
                <a:hlinkClick r:id="rId4"/>
              </a:rPr>
              <a:t>Infektionsregistrering på SÄBO</a:t>
            </a:r>
            <a:endParaRPr lang="sv-SE" dirty="0"/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/>
              <a:t>Journalgranskning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Kvalitetssäkra data och säkerställ att registrerande personal följer fastslagna definitioner (se faktaruta under Stödmaterial)</a:t>
            </a:r>
          </a:p>
        </p:txBody>
      </p:sp>
      <p:graphicFrame>
        <p:nvGraphicFramePr>
          <p:cNvPr id="6" name="Diagram 5" descr="process steg 3 mätning och återkoppling">
            <a:extLst>
              <a:ext uri="{FF2B5EF4-FFF2-40B4-BE49-F238E27FC236}">
                <a16:creationId xmlns:a16="http://schemas.microsoft.com/office/drawing/2014/main" id="{3DB6F607-6A8E-415E-8FA9-478E446AB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039146"/>
              </p:ext>
            </p:extLst>
          </p:nvPr>
        </p:nvGraphicFramePr>
        <p:xfrm>
          <a:off x="7052073" y="478972"/>
          <a:ext cx="3996927" cy="329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7AF636-D58A-4629-8C9F-E370F231943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096000" y="3839370"/>
            <a:ext cx="4858687" cy="1974418"/>
          </a:xfrm>
        </p:spPr>
        <p:txBody>
          <a:bodyPr/>
          <a:lstStyle/>
          <a:p>
            <a:r>
              <a:rPr lang="sv-S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dirty="0"/>
          </a:p>
          <a:p>
            <a:r>
              <a:rPr lang="sv-SE" dirty="0"/>
              <a:t>Resultatet av de valda mätningarna ska följas upp och återkopplas till personal och verksamhetsledning.</a:t>
            </a:r>
          </a:p>
          <a:p>
            <a:r>
              <a:rPr lang="sv-SE" dirty="0"/>
              <a:t>Som en del i kvalitetssäkringen av Infektionsverktyget ska validering göras årligen, se information på </a:t>
            </a:r>
            <a:r>
              <a:rPr lang="sv-SE" dirty="0">
                <a:hlinkClick r:id="rId2"/>
              </a:rPr>
              <a:t>Intranätet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99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F4442E8-7759-4793-64AB-844232FD43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0828" y="-2158014"/>
            <a:ext cx="1680858" cy="457551"/>
          </a:xfrm>
        </p:spPr>
        <p:txBody>
          <a:bodyPr>
            <a:normAutofit/>
          </a:bodyPr>
          <a:lstStyle/>
          <a:p>
            <a:r>
              <a:rPr lang="sv-SE" sz="1400" dirty="0"/>
              <a:t>Steg 3 sida 2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0F1A6E-7DE7-466A-82E9-C9864275CA6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49484" y="1798473"/>
            <a:ext cx="6721136" cy="787344"/>
          </a:xfrm>
        </p:spPr>
        <p:txBody>
          <a:bodyPr/>
          <a:lstStyle/>
          <a:p>
            <a:r>
              <a:rPr lang="sv-SE" dirty="0"/>
              <a:t>Steg 3: Mätning och återkoppling, sida 2 av 2</a:t>
            </a:r>
          </a:p>
          <a:p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052A0AD-71A3-4131-BC8D-F2320F9A1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572" y="2772251"/>
            <a:ext cx="7012115" cy="2071622"/>
          </a:xfrm>
        </p:spPr>
        <p:txBody>
          <a:bodyPr>
            <a:noAutofit/>
          </a:bodyPr>
          <a:lstStyle/>
          <a:p>
            <a:r>
              <a:rPr lang="sv-SE" b="1" dirty="0"/>
              <a:t>GÖR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Välj metod för att mäta följsamhet till att utföra åtgärderna mot vårdrelaterad urinvägsinfektion: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/>
              <a:t> Basala hygienrutiner och klädregler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sv-SE" dirty="0"/>
              <a:t>Andel vårdtagare med rätt indikation för urinkateterbehandling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sv-SE" dirty="0"/>
              <a:t>Andel vårdtagare med daglig omprövning av indikation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sv-SE" dirty="0"/>
              <a:t>Antal urinkateterdygn på enheten</a:t>
            </a:r>
          </a:p>
          <a:p>
            <a:pPr lvl="1"/>
            <a:endParaRPr lang="sv-SE" dirty="0"/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sv-SE" dirty="0"/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sv-SE" dirty="0"/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sv-SE" dirty="0"/>
          </a:p>
          <a:p>
            <a:pPr marL="838179" lvl="1" indent="-228594">
              <a:buFont typeface="Arial" panose="020B0604020202020204" pitchFamily="34" charset="0"/>
              <a:buChar char="•"/>
            </a:pPr>
            <a:endParaRPr lang="sv-SE" dirty="0"/>
          </a:p>
        </p:txBody>
      </p:sp>
      <p:graphicFrame>
        <p:nvGraphicFramePr>
          <p:cNvPr id="5" name="Diagram 4" descr="process fortsättning mätning och återkoppling">
            <a:extLst>
              <a:ext uri="{FF2B5EF4-FFF2-40B4-BE49-F238E27FC236}">
                <a16:creationId xmlns:a16="http://schemas.microsoft.com/office/drawing/2014/main" id="{E36EEC40-BE41-404C-BF6B-02501894F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396412"/>
              </p:ext>
            </p:extLst>
          </p:nvPr>
        </p:nvGraphicFramePr>
        <p:xfrm>
          <a:off x="7669604" y="1447581"/>
          <a:ext cx="3766824" cy="3582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6552D2-3EE3-4EDB-BBDB-D57F80DE38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55572" y="5216741"/>
            <a:ext cx="9656954" cy="787344"/>
          </a:xfrm>
        </p:spPr>
        <p:txBody>
          <a:bodyPr/>
          <a:lstStyle/>
          <a:p>
            <a:r>
              <a:rPr lang="sv-S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dirty="0"/>
          </a:p>
          <a:p>
            <a:r>
              <a:rPr lang="sv-SE" dirty="0"/>
              <a:t>Resultatet av de valda mätningarna ska följas upp och återkopplas till personal och verksamhetsledning.</a:t>
            </a:r>
          </a:p>
        </p:txBody>
      </p:sp>
    </p:spTree>
    <p:extLst>
      <p:ext uri="{BB962C8B-B14F-4D97-AF65-F5344CB8AC3E}">
        <p14:creationId xmlns:p14="http://schemas.microsoft.com/office/powerpoint/2010/main" val="367961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FD89483-BCE4-F9FA-9A1D-BCC16A6DE0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4663" y="-1944937"/>
            <a:ext cx="944766" cy="551178"/>
          </a:xfrm>
        </p:spPr>
        <p:txBody>
          <a:bodyPr>
            <a:normAutofit/>
          </a:bodyPr>
          <a:lstStyle/>
          <a:p>
            <a:r>
              <a:rPr lang="sv-SE" sz="1200" dirty="0"/>
              <a:t>Steg 4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1308262-33CF-484B-B32D-D74413ADA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468" y="2582266"/>
            <a:ext cx="4858687" cy="2802169"/>
          </a:xfrm>
        </p:spPr>
        <p:txBody>
          <a:bodyPr/>
          <a:lstStyle/>
          <a:p>
            <a:r>
              <a:rPr lang="sv-SE" b="1" dirty="0"/>
              <a:t>GÖR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All personal vet vad som behöver göras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/>
              <a:t>Ta upp arbetet på arbetsplatsträffar, läkarmöten med mera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dirty="0"/>
              <a:t>Ta fram anslag och andra påminnelser för att stötta arbetet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Patienter får information muntligt och skriftligt om vilka åtgärder som är betydelsefulla för att undvika urinvägsinfektion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973DF4-E9C8-47A7-B6C0-F885F9956AD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64468" y="1680394"/>
            <a:ext cx="5178242" cy="551178"/>
          </a:xfrm>
        </p:spPr>
        <p:txBody>
          <a:bodyPr/>
          <a:lstStyle/>
          <a:p>
            <a:r>
              <a:rPr lang="sv-SE" dirty="0"/>
              <a:t>Steg 4: Sprid budskapet</a:t>
            </a:r>
          </a:p>
        </p:txBody>
      </p:sp>
      <p:graphicFrame>
        <p:nvGraphicFramePr>
          <p:cNvPr id="5" name="Diagram 4" descr="process, steg 4 sprid budskapet">
            <a:extLst>
              <a:ext uri="{FF2B5EF4-FFF2-40B4-BE49-F238E27FC236}">
                <a16:creationId xmlns:a16="http://schemas.microsoft.com/office/drawing/2014/main" id="{5BC1E04E-6E6E-424B-8182-DF7623BE2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835438"/>
              </p:ext>
            </p:extLst>
          </p:nvPr>
        </p:nvGraphicFramePr>
        <p:xfrm>
          <a:off x="6096000" y="1089780"/>
          <a:ext cx="5178242" cy="429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59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C330504-43D4-2C2B-9187-A14667A133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0071" y="-2149744"/>
            <a:ext cx="1301243" cy="529492"/>
          </a:xfrm>
        </p:spPr>
        <p:txBody>
          <a:bodyPr>
            <a:normAutofit/>
          </a:bodyPr>
          <a:lstStyle/>
          <a:p>
            <a:r>
              <a:rPr lang="sv-SE" sz="1100" dirty="0"/>
              <a:t>Steg 5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138210-D8B7-4435-AD68-85D8DA94685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223470" y="1208163"/>
            <a:ext cx="5154474" cy="787344"/>
          </a:xfrm>
        </p:spPr>
        <p:txBody>
          <a:bodyPr/>
          <a:lstStyle/>
          <a:p>
            <a:r>
              <a:rPr lang="sv-SE" dirty="0"/>
              <a:t>Steg 5: Patientsäkerhetskultur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33540D9-A22D-404E-AF4C-297A2B8F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3470" y="1719096"/>
            <a:ext cx="5493734" cy="1361561"/>
          </a:xfrm>
        </p:spPr>
        <p:txBody>
          <a:bodyPr>
            <a:normAutofit/>
          </a:bodyPr>
          <a:lstStyle/>
          <a:p>
            <a:r>
              <a:rPr lang="sv-SE" sz="1800" b="1" dirty="0"/>
              <a:t>GÖR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800" dirty="0"/>
              <a:t>Verksamhetsledningen visar att arbetet är viktigt genom att tilldela resurser, följa upp hur det går och efterfråga rapporter från arbetet</a:t>
            </a:r>
          </a:p>
        </p:txBody>
      </p:sp>
      <p:pic>
        <p:nvPicPr>
          <p:cNvPr id="6" name="Bildobjekt 8" descr="Sköterskor talar med patient">
            <a:extLst>
              <a:ext uri="{FF2B5EF4-FFF2-40B4-BE49-F238E27FC236}">
                <a16:creationId xmlns:a16="http://schemas.microsoft.com/office/drawing/2014/main" id="{B9A2B2A4-48F6-4296-880A-F7D7BC8D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9" y="3197918"/>
            <a:ext cx="3968685" cy="264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 descr="process, steg 5 patientsäkerhetskultur">
            <a:extLst>
              <a:ext uri="{FF2B5EF4-FFF2-40B4-BE49-F238E27FC236}">
                <a16:creationId xmlns:a16="http://schemas.microsoft.com/office/drawing/2014/main" id="{D468C0BC-8DB4-4741-880F-C9B287DCF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589076"/>
              </p:ext>
            </p:extLst>
          </p:nvPr>
        </p:nvGraphicFramePr>
        <p:xfrm>
          <a:off x="6714313" y="1566242"/>
          <a:ext cx="4858687" cy="390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223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2B8334-9269-435A-BA27-CD192ED5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03" y="998338"/>
            <a:ext cx="3778046" cy="854567"/>
          </a:xfrm>
        </p:spPr>
        <p:txBody>
          <a:bodyPr>
            <a:normAutofit/>
          </a:bodyPr>
          <a:lstStyle/>
          <a:p>
            <a:r>
              <a:rPr lang="sv-SE" sz="3600" dirty="0"/>
              <a:t>Stödmaterial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64F6B7-2E28-4577-9095-99445855F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0195" y="1743525"/>
            <a:ext cx="4420305" cy="3624322"/>
          </a:xfrm>
        </p:spPr>
        <p:txBody>
          <a:bodyPr>
            <a:normAutofit lnSpcReduction="10000"/>
          </a:bodyPr>
          <a:lstStyle/>
          <a:p>
            <a:r>
              <a:rPr lang="sv-SE" b="1" dirty="0"/>
              <a:t>På följande sidor finns stödmaterial som kan användas i arbetet: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Faktaruta om definition av vårdrelaterad urinvägsinfektion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Figur med multimodalt arbetssätt för att minska vårdrelaterad urinvägsinfektion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dirty="0"/>
              <a:t>Checklista: Stoppa vårdrelaterad urinvägsinfektion</a:t>
            </a:r>
          </a:p>
          <a:p>
            <a:endParaRPr lang="sv-SE" dirty="0">
              <a:hlinkClick r:id="" action="ppaction://noaction"/>
            </a:endParaRPr>
          </a:p>
          <a:p>
            <a:r>
              <a:rPr lang="sv-SE" dirty="0">
                <a:hlinkClick r:id="" action="ppaction://noaction"/>
              </a:rPr>
              <a:t>Hjälpmaterial om definitionen av vårdrelaterad infektion</a:t>
            </a:r>
            <a:r>
              <a:rPr lang="sv-SE" dirty="0"/>
              <a:t> </a:t>
            </a:r>
          </a:p>
          <a:p>
            <a:r>
              <a:rPr lang="sv-SE" dirty="0"/>
              <a:t>kan skrivas ut eller beställas via Strama, se</a:t>
            </a:r>
          </a:p>
          <a:p>
            <a:r>
              <a:rPr lang="sv-SE" dirty="0">
                <a:hlinkClick r:id="rId2"/>
              </a:rPr>
              <a:t>Trycksaker för slutenvård (regionuppsala.se)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pic>
        <p:nvPicPr>
          <p:cNvPr id="11" name="Bildobjekt 10" descr="bild av faktaruta om definition av vårdrelaterad urinvägsinfektion">
            <a:extLst>
              <a:ext uri="{FF2B5EF4-FFF2-40B4-BE49-F238E27FC236}">
                <a16:creationId xmlns:a16="http://schemas.microsoft.com/office/drawing/2014/main" id="{9B1490A0-A933-413D-8A6E-5A2196693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475" y="393038"/>
            <a:ext cx="4156222" cy="2337671"/>
          </a:xfrm>
          <a:prstGeom prst="rect">
            <a:avLst/>
          </a:prstGeom>
        </p:spPr>
      </p:pic>
      <p:pic>
        <p:nvPicPr>
          <p:cNvPr id="5" name="Bildobjekt 4" descr="bild på process steg 1 - 5">
            <a:extLst>
              <a:ext uri="{FF2B5EF4-FFF2-40B4-BE49-F238E27FC236}">
                <a16:creationId xmlns:a16="http://schemas.microsoft.com/office/drawing/2014/main" id="{8C8F79DE-4C52-6790-1452-FFB0C3552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392" y="2118109"/>
            <a:ext cx="3819838" cy="2156698"/>
          </a:xfrm>
          <a:prstGeom prst="rect">
            <a:avLst/>
          </a:prstGeom>
        </p:spPr>
      </p:pic>
      <p:pic>
        <p:nvPicPr>
          <p:cNvPr id="8" name="Bildobjekt 7" descr="bild stoppa vårdrelaterad urinvägsinfektion">
            <a:extLst>
              <a:ext uri="{FF2B5EF4-FFF2-40B4-BE49-F238E27FC236}">
                <a16:creationId xmlns:a16="http://schemas.microsoft.com/office/drawing/2014/main" id="{55F2ABC6-35BA-1D59-2B3C-2AF310107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367" y="3989406"/>
            <a:ext cx="3996438" cy="22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E0B5A3-6257-46FE-B7F7-077F94EA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340" y="973545"/>
            <a:ext cx="4471734" cy="854567"/>
          </a:xfrm>
        </p:spPr>
        <p:txBody>
          <a:bodyPr>
            <a:noAutofit/>
          </a:bodyPr>
          <a:lstStyle/>
          <a:p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Faktaruta om definition av </a:t>
            </a:r>
            <a:b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vårdrelaterad urinvägsinfektion</a:t>
            </a:r>
            <a:endParaRPr lang="sv-SE" sz="2000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A78730C9-C14E-4312-85DE-2796E4992014}"/>
              </a:ext>
            </a:extLst>
          </p:cNvPr>
          <p:cNvSpPr txBox="1">
            <a:spLocks/>
          </p:cNvSpPr>
          <p:nvPr/>
        </p:nvSpPr>
        <p:spPr>
          <a:xfrm>
            <a:off x="441773" y="1828112"/>
            <a:ext cx="4405746" cy="4312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Diagnosen för odlingsbekräftad symtomatisk  urinvägsinfektion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fastställs genom att kriterier för minst ett symtom och mikrobiologisk diagnostik är uppfyllda, se ruta. </a:t>
            </a:r>
          </a:p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Diagnosen för ej odlingsbekräftad symtomatisk urinvägsinfektion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fastställs genom att kriterier för minst ett symtom stämmer in och minst ett av följande kriterier är uppfyllda, positiv urinsticka eller/och står på lämplig behandling för UVI.</a:t>
            </a:r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vårdrelaterad urinvägsinfektion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innebär att (en av dessa):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Symtom uppkommer: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Efter &gt;48 timmars inneliggande vård </a:t>
            </a:r>
            <a:r>
              <a:rPr lang="sv-SE" sz="1400" i="1" dirty="0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Inom &lt;48 timmar från utskrivning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Infektionen bedöms ha ett samband med tidigare ingrepp eller behandling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06E71B2-BCF5-425D-9D07-9F9469FAE3E4}"/>
              </a:ext>
            </a:extLst>
          </p:cNvPr>
          <p:cNvSpPr txBox="1"/>
          <p:nvPr/>
        </p:nvSpPr>
        <p:spPr>
          <a:xfrm>
            <a:off x="5026629" y="302360"/>
            <a:ext cx="70486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Urinvägsinfektion</a:t>
            </a:r>
          </a:p>
          <a:p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Odlingsbekräftad symtomatisk UVI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Patienten har minst ett av följande symtom utan någon annan identifierad orsak;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feber &gt; 38 grader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täta trängningar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frekventa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miktioner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sveda vid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miktion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eller ömhet över blygdbenet </a:t>
            </a:r>
          </a:p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positiv urinodling</a:t>
            </a:r>
          </a:p>
          <a:p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Ej odlingsbekräftad symtomatisk UVI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Minst ett följande stämmer in för patienten utan några andra identifierade orsaker;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feber &gt; 38 grader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täta trängningar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frekventa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miktioner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dysuri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eller ömhet över blygdbenet</a:t>
            </a:r>
          </a:p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minst ett av följande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 - positiv urinsticka för leukocyter och/eller nitrat</a:t>
            </a:r>
          </a:p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 - står på lämplig behandling för UVI</a:t>
            </a:r>
          </a:p>
          <a:p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400" i="1" dirty="0">
                <a:latin typeface="Arial" panose="020B0604020202020204" pitchFamily="34" charset="0"/>
                <a:cs typeface="Arial" panose="020B0604020202020204" pitchFamily="34" charset="0"/>
              </a:rPr>
              <a:t>Anpassat från: Protokoll för </a:t>
            </a:r>
            <a:r>
              <a:rPr lang="sv-SE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ECDC’s</a:t>
            </a:r>
            <a:r>
              <a:rPr lang="sv-SE" sz="1400" i="1" dirty="0">
                <a:latin typeface="Arial" panose="020B0604020202020204" pitchFamily="34" charset="0"/>
                <a:cs typeface="Arial" panose="020B0604020202020204" pitchFamily="34" charset="0"/>
              </a:rPr>
              <a:t> punkprevalensmätning för vårdrelaterade infektioner och antibiotikaanvändning på akutsjukhus; version 1.0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10" name="Rektangel 9" descr="Faktaruta om definition av &#10;vårdrelaterad urinvägsinfektion">
            <a:extLst>
              <a:ext uri="{FF2B5EF4-FFF2-40B4-BE49-F238E27FC236}">
                <a16:creationId xmlns:a16="http://schemas.microsoft.com/office/drawing/2014/main" id="{8A5CE334-064A-4789-AAD4-6EA2917EE0C7}"/>
              </a:ext>
            </a:extLst>
          </p:cNvPr>
          <p:cNvSpPr/>
          <p:nvPr/>
        </p:nvSpPr>
        <p:spPr>
          <a:xfrm>
            <a:off x="4847519" y="212207"/>
            <a:ext cx="7048678" cy="59392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67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17D335-36E2-EE4B-6735-7A26D978AB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9866" y="-2320958"/>
            <a:ext cx="822477" cy="627897"/>
          </a:xfrm>
        </p:spPr>
        <p:txBody>
          <a:bodyPr>
            <a:normAutofit/>
          </a:bodyPr>
          <a:lstStyle/>
          <a:p>
            <a:r>
              <a:rPr lang="sv-SE" sz="1050" dirty="0"/>
              <a:t>Steg 6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CFD792C-4431-4B93-97B6-40B1B20B6F4F}"/>
              </a:ext>
            </a:extLst>
          </p:cNvPr>
          <p:cNvSpPr txBox="1"/>
          <p:nvPr/>
        </p:nvSpPr>
        <p:spPr>
          <a:xfrm>
            <a:off x="0" y="1300023"/>
            <a:ext cx="2658533" cy="74917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067">
                <a:latin typeface="Arial" panose="020B0604020202020204" pitchFamily="34" charset="0"/>
                <a:cs typeface="Arial" panose="020B0604020202020204" pitchFamily="34" charset="0"/>
              </a:rPr>
              <a:t>Verksamhetsledningen visar att arbetet är viktigt genom att tilldela resurser, följa upp hur det går och efterfråga rapporter från arbetet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D7AEDC9-A055-41F1-9466-17F5741D7A4A}"/>
              </a:ext>
            </a:extLst>
          </p:cNvPr>
          <p:cNvSpPr txBox="1"/>
          <p:nvPr/>
        </p:nvSpPr>
        <p:spPr>
          <a:xfrm>
            <a:off x="0" y="4034293"/>
            <a:ext cx="2099733" cy="222708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All personal vet vad som behöver göras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Ta upp arbetet på arbetsplatsträffar, läkarmöten med mera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Ta fram anslag och andra påminnelser för att stötta arbetet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Patienter får information muntligt och skriftligt om vilka åtgärder som är betydelsefulla för att undvika urinvägsinfektion</a:t>
            </a:r>
          </a:p>
        </p:txBody>
      </p:sp>
      <p:graphicFrame>
        <p:nvGraphicFramePr>
          <p:cNvPr id="3" name="Diagram 2" descr="process steg 1 - 5">
            <a:extLst>
              <a:ext uri="{FF2B5EF4-FFF2-40B4-BE49-F238E27FC236}">
                <a16:creationId xmlns:a16="http://schemas.microsoft.com/office/drawing/2014/main" id="{8C1ABBC0-A6CD-4298-BF95-4678AFC3F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270577"/>
              </p:ext>
            </p:extLst>
          </p:nvPr>
        </p:nvGraphicFramePr>
        <p:xfrm>
          <a:off x="439216" y="839117"/>
          <a:ext cx="8191317" cy="525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E9ED6ED5-D1FF-4548-8B10-35E6CFC84050}"/>
              </a:ext>
            </a:extLst>
          </p:cNvPr>
          <p:cNvSpPr txBox="1"/>
          <p:nvPr/>
        </p:nvSpPr>
        <p:spPr>
          <a:xfrm>
            <a:off x="6874933" y="-2849"/>
            <a:ext cx="3539067" cy="189866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Tillsätt resurser och utse vilka som ansvarar för: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Rätt indikation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Principer för kateterisering följs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Korrekt kateterbehandling 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Omprövning och dokumentation </a:t>
            </a:r>
          </a:p>
          <a:p>
            <a:pPr marL="838179" lvl="1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Blåsövervakning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Säkerställ att rätt hjälpmedel finns på enheten för att underlätta mobilisering och undersökning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067" dirty="0">
                <a:latin typeface="Arial" panose="020B0604020202020204" pitchFamily="34" charset="0"/>
                <a:cs typeface="Arial" panose="020B0604020202020204" pitchFamily="34" charset="0"/>
              </a:rPr>
              <a:t>Säkerställ att dokumenterade rutiner finns för arbetet som ska göras, att dessa är kända och används.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26527A2-EC66-4933-B993-3499E73344DF}"/>
              </a:ext>
            </a:extLst>
          </p:cNvPr>
          <p:cNvSpPr txBox="1"/>
          <p:nvPr/>
        </p:nvSpPr>
        <p:spPr>
          <a:xfrm>
            <a:off x="8751275" y="1851575"/>
            <a:ext cx="3539067" cy="173444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sv-SE" sz="1067" dirty="0"/>
              <a:t>All personal på enheten går E-utbildningen </a:t>
            </a:r>
            <a:r>
              <a:rPr lang="sv-SE" sz="1067" dirty="0">
                <a:hlinkClick r:id="rId7"/>
              </a:rPr>
              <a:t>VRI-Smart®</a:t>
            </a:r>
            <a:r>
              <a:rPr lang="sv-SE" sz="1067" dirty="0"/>
              <a:t> i syfte att få kunskap om hur vårdrelaterad urinvägsinfektioner förebyggs</a:t>
            </a:r>
          </a:p>
          <a:p>
            <a:r>
              <a:rPr lang="sv-SE" sz="1067" dirty="0"/>
              <a:t>Relevant personal får praktisk träning i hur åtgärderna mot urinvägsinfektion utförs och när de ska göras </a:t>
            </a:r>
          </a:p>
          <a:p>
            <a:r>
              <a:rPr lang="sv-SE" sz="1067" dirty="0"/>
              <a:t>Läkare eller annan personal som utför infektionsregistrering tränas i definitioner av vårdrelaterad urinvägsinfektion och i att registrera på rätt sätt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FD6E9B5-D9FF-4AD0-A224-4C86DE49B01B}"/>
              </a:ext>
            </a:extLst>
          </p:cNvPr>
          <p:cNvSpPr txBox="1"/>
          <p:nvPr/>
        </p:nvSpPr>
        <p:spPr>
          <a:xfrm>
            <a:off x="7638880" y="3705999"/>
            <a:ext cx="4553120" cy="239129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sv-SE" sz="1067" dirty="0"/>
              <a:t>Välj metod för att mäta förekomst av vårdrelaterad urinvägsinfektion</a:t>
            </a:r>
          </a:p>
          <a:p>
            <a:pPr lvl="1"/>
            <a:r>
              <a:rPr lang="sv-SE" sz="1067" dirty="0">
                <a:hlinkClick r:id="rId8"/>
              </a:rPr>
              <a:t>Infektionsverktyget</a:t>
            </a:r>
            <a:endParaRPr lang="sv-SE" sz="1067" dirty="0"/>
          </a:p>
          <a:p>
            <a:pPr lvl="1"/>
            <a:r>
              <a:rPr lang="sv-SE" sz="1067" dirty="0">
                <a:hlinkClick r:id="rId9"/>
              </a:rPr>
              <a:t>VRI i Slutanteckning</a:t>
            </a:r>
            <a:endParaRPr lang="sv-SE" sz="1067" dirty="0"/>
          </a:p>
          <a:p>
            <a:pPr lvl="1"/>
            <a:r>
              <a:rPr lang="sv-SE" sz="1067" dirty="0">
                <a:hlinkClick r:id="rId10"/>
              </a:rPr>
              <a:t>Infektionsregistrering på SÄBO</a:t>
            </a:r>
            <a:endParaRPr lang="sv-SE" sz="1067" dirty="0"/>
          </a:p>
          <a:p>
            <a:pPr lvl="1"/>
            <a:r>
              <a:rPr lang="sv-SE" sz="1067" dirty="0"/>
              <a:t>Journalgranskning</a:t>
            </a:r>
          </a:p>
          <a:p>
            <a:r>
              <a:rPr lang="sv-SE" sz="1067" dirty="0"/>
              <a:t>Kvalitetssäkra data och säkerställ att registrerande personal följer fastslagna definitioner</a:t>
            </a:r>
          </a:p>
          <a:p>
            <a:r>
              <a:rPr lang="sv-SE" sz="1067" dirty="0"/>
              <a:t>Välj metod för att mäta följsamhet till att utföra åtgärderna mot vårdrelaterad urinvägsinfektion</a:t>
            </a:r>
          </a:p>
          <a:p>
            <a:pPr lvl="1"/>
            <a:r>
              <a:rPr lang="sv-SE" sz="1067" dirty="0"/>
              <a:t>Basala hygienrutiner och klädregler</a:t>
            </a:r>
          </a:p>
          <a:p>
            <a:pPr lvl="1"/>
            <a:r>
              <a:rPr lang="sv-SE" sz="1067" dirty="0"/>
              <a:t>Andel vårdtagare med rätt indikation för urinkateterbehandling</a:t>
            </a:r>
          </a:p>
          <a:p>
            <a:pPr lvl="1"/>
            <a:r>
              <a:rPr lang="sv-SE" sz="1067" dirty="0"/>
              <a:t>Andel vårdtagare med daglig omprövning av urinkateter</a:t>
            </a:r>
          </a:p>
          <a:p>
            <a:pPr lvl="1"/>
            <a:r>
              <a:rPr lang="sv-SE" sz="1067" dirty="0"/>
              <a:t>Antal urinkateterdygn på enheten</a:t>
            </a:r>
          </a:p>
          <a:p>
            <a:pPr lvl="1"/>
            <a:endParaRPr lang="sv-SE" sz="1067" dirty="0"/>
          </a:p>
        </p:txBody>
      </p:sp>
    </p:spTree>
    <p:extLst>
      <p:ext uri="{BB962C8B-B14F-4D97-AF65-F5344CB8AC3E}">
        <p14:creationId xmlns:p14="http://schemas.microsoft.com/office/powerpoint/2010/main" val="11962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52172-4C73-4A19-8B51-2C9C685F3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8580A-98A4-4812-BD8B-FC4401F9A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EE36A8-212B-4CF3-AA58-7902AA369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78E054-5B8B-452C-8939-81394CCFE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B992B0-1A90-47C3-AFE3-7E6E56C96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085990-1950-452F-882E-F0A328A07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FDE5D1-AA22-4EDE-B7EA-0A2D41E1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77A62-A1C9-4FB9-BA3C-45361D5B2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9B9C17-39E3-4F4D-8D5B-1FA386FE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55F776-504B-4CD8-878F-C92300667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Graphic spid="3" grpId="0" uiExpand="1">
        <p:bldSub>
          <a:bldDgm bld="one"/>
        </p:bldSub>
      </p:bldGraphic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8800" y="1387779"/>
            <a:ext cx="6614549" cy="854567"/>
          </a:xfrm>
        </p:spPr>
        <p:txBody>
          <a:bodyPr>
            <a:noAutofit/>
          </a:bodyPr>
          <a:lstStyle/>
          <a:p>
            <a:r>
              <a:rPr lang="sv-SE" sz="3200" dirty="0"/>
              <a:t>VRI-verktyg</a:t>
            </a:r>
            <a:br>
              <a:rPr lang="sv-SE" sz="3200" dirty="0"/>
            </a:br>
            <a:r>
              <a:rPr lang="sv-SE" sz="3200" dirty="0"/>
              <a:t>vårdrelaterad urinvägsinfektion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Bildzoom 4" descr="bakgrund och mål VRI-verktyg">
                <a:extLst>
                  <a:ext uri="{FF2B5EF4-FFF2-40B4-BE49-F238E27FC236}">
                    <a16:creationId xmlns:a16="http://schemas.microsoft.com/office/drawing/2014/main" id="{2339451A-7594-42DE-A384-DB5A0C945A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333202"/>
                  </p:ext>
                </p:extLst>
              </p:nvPr>
            </p:nvGraphicFramePr>
            <p:xfrm>
              <a:off x="7424222" y="545809"/>
              <a:ext cx="3048000" cy="1714500"/>
            </p:xfrm>
            <a:graphic>
              <a:graphicData uri="http://schemas.microsoft.com/office/powerpoint/2016/slidezoom">
                <pslz:sldZm>
                  <pslz:sldZmObj sldId="327" cId="911164324">
                    <pslz:zmPr id="{98E05B12-A950-4998-A457-68D717627FA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Bildzoom 4" descr="bakgrund och mål VRI-verktyg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339451A-7594-42DE-A384-DB5A0C945A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4222" y="54580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46670" y="2775311"/>
            <a:ext cx="7700973" cy="2378580"/>
          </a:xfrm>
        </p:spPr>
        <p:txBody>
          <a:bodyPr>
            <a:no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dirty="0"/>
              <a:t>Bakgrund och mål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dirty="0"/>
              <a:t>Åtgärder mot vårdrelaterad urinvägsinfektion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dirty="0"/>
              <a:t>Systematisk förbättringsarbete mot vårdrelaterad urinvägsinfektion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dirty="0"/>
              <a:t>Stödmaterial</a:t>
            </a:r>
          </a:p>
        </p:txBody>
      </p:sp>
      <p:pic>
        <p:nvPicPr>
          <p:cNvPr id="7" name="Bildobjekt 6" descr="åtgärder mot vårdrelaterad urinvägsinfektion">
            <a:extLst>
              <a:ext uri="{FF2B5EF4-FFF2-40B4-BE49-F238E27FC236}">
                <a16:creationId xmlns:a16="http://schemas.microsoft.com/office/drawing/2014/main" id="{875F1EB4-4488-05D3-9BEF-CB17A837F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643" y="2376042"/>
            <a:ext cx="3048000" cy="1718526"/>
          </a:xfrm>
          <a:prstGeom prst="rect">
            <a:avLst/>
          </a:prstGeom>
        </p:spPr>
      </p:pic>
      <p:pic>
        <p:nvPicPr>
          <p:cNvPr id="10" name="Bildobjekt 9" descr="systematiskt förbättringsarbete mot vårdrelaterad urinvägsinfektion">
            <a:extLst>
              <a:ext uri="{FF2B5EF4-FFF2-40B4-BE49-F238E27FC236}">
                <a16:creationId xmlns:a16="http://schemas.microsoft.com/office/drawing/2014/main" id="{03E2A39C-101E-4991-8AFE-C5ED516F3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996" y="4216732"/>
            <a:ext cx="3333226" cy="187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8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699A1C-8884-43AF-9AB7-E82A83867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52" y="1144279"/>
            <a:ext cx="10104080" cy="854567"/>
          </a:xfrm>
        </p:spPr>
        <p:txBody>
          <a:bodyPr>
            <a:normAutofit fontScale="90000"/>
          </a:bodyPr>
          <a:lstStyle/>
          <a:p>
            <a:r>
              <a:rPr lang="sv-SE" dirty="0"/>
              <a:t>Stoppa vårdrelaterad urinvägsinfektion</a:t>
            </a:r>
          </a:p>
        </p:txBody>
      </p:sp>
      <p:pic>
        <p:nvPicPr>
          <p:cNvPr id="5" name="Bild 4" descr="Bock med hel fyllning">
            <a:extLst>
              <a:ext uri="{FF2B5EF4-FFF2-40B4-BE49-F238E27FC236}">
                <a16:creationId xmlns:a16="http://schemas.microsoft.com/office/drawing/2014/main" id="{90B71577-17CD-40B3-9886-46787FE3A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233" y="2264191"/>
            <a:ext cx="609599" cy="60959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049C4E6-961C-4F79-8B03-A13756D19F24}"/>
              </a:ext>
            </a:extLst>
          </p:cNvPr>
          <p:cNvSpPr txBox="1"/>
          <p:nvPr/>
        </p:nvSpPr>
        <p:spPr>
          <a:xfrm>
            <a:off x="1440540" y="2322640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Rätt indikation</a:t>
            </a:r>
          </a:p>
        </p:txBody>
      </p:sp>
      <p:pic>
        <p:nvPicPr>
          <p:cNvPr id="7" name="Bild 6" descr="Bock med hel fyllning">
            <a:extLst>
              <a:ext uri="{FF2B5EF4-FFF2-40B4-BE49-F238E27FC236}">
                <a16:creationId xmlns:a16="http://schemas.microsoft.com/office/drawing/2014/main" id="{9496DF01-57AB-4415-BF1E-DC92E710F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5130" y="2284544"/>
            <a:ext cx="609599" cy="60959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7EE5ACA-1DAA-46B3-BCAA-CA6D9F197C8E}"/>
              </a:ext>
            </a:extLst>
          </p:cNvPr>
          <p:cNvSpPr txBox="1"/>
          <p:nvPr/>
        </p:nvSpPr>
        <p:spPr>
          <a:xfrm>
            <a:off x="7482123" y="2305047"/>
            <a:ext cx="4749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Daglig omprövning och dokumentation</a:t>
            </a:r>
          </a:p>
        </p:txBody>
      </p:sp>
      <p:pic>
        <p:nvPicPr>
          <p:cNvPr id="9" name="Bild 8" descr="Bock med hel fyllning">
            <a:extLst>
              <a:ext uri="{FF2B5EF4-FFF2-40B4-BE49-F238E27FC236}">
                <a16:creationId xmlns:a16="http://schemas.microsoft.com/office/drawing/2014/main" id="{973B877F-6E33-435D-9629-3226DBCEA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232" y="3659057"/>
            <a:ext cx="609599" cy="60959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38ADDBA-1E3C-4F6E-BEE0-03F005C11711}"/>
              </a:ext>
            </a:extLst>
          </p:cNvPr>
          <p:cNvSpPr txBox="1"/>
          <p:nvPr/>
        </p:nvSpPr>
        <p:spPr>
          <a:xfrm>
            <a:off x="1440540" y="3662591"/>
            <a:ext cx="451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Följ principerna för kateterisering </a:t>
            </a:r>
          </a:p>
        </p:txBody>
      </p:sp>
      <p:pic>
        <p:nvPicPr>
          <p:cNvPr id="11" name="Bild 10" descr="Bock med hel fyllning">
            <a:extLst>
              <a:ext uri="{FF2B5EF4-FFF2-40B4-BE49-F238E27FC236}">
                <a16:creationId xmlns:a16="http://schemas.microsoft.com/office/drawing/2014/main" id="{C2C3F16E-CA98-4077-A0FD-FE11B0657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1404" y="3659058"/>
            <a:ext cx="609599" cy="60959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6136A60-4071-4B91-8438-99BD41E88EEB}"/>
              </a:ext>
            </a:extLst>
          </p:cNvPr>
          <p:cNvSpPr txBox="1"/>
          <p:nvPr/>
        </p:nvSpPr>
        <p:spPr>
          <a:xfrm>
            <a:off x="7551873" y="3785623"/>
            <a:ext cx="3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Blåsövervakning</a:t>
            </a:r>
          </a:p>
        </p:txBody>
      </p:sp>
      <p:pic>
        <p:nvPicPr>
          <p:cNvPr id="14" name="Bild 13" descr="Bock med hel fyllning">
            <a:extLst>
              <a:ext uri="{FF2B5EF4-FFF2-40B4-BE49-F238E27FC236}">
                <a16:creationId xmlns:a16="http://schemas.microsoft.com/office/drawing/2014/main" id="{D2EABA1C-5C72-4BE8-956F-16E8BF93F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232" y="4979955"/>
            <a:ext cx="609599" cy="60959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4567323-169D-4ED8-85F2-2C277D1CCE53}"/>
              </a:ext>
            </a:extLst>
          </p:cNvPr>
          <p:cNvSpPr txBox="1"/>
          <p:nvPr/>
        </p:nvSpPr>
        <p:spPr>
          <a:xfrm>
            <a:off x="1440540" y="5110756"/>
            <a:ext cx="409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Korrekt kateterbehandling</a:t>
            </a:r>
          </a:p>
        </p:txBody>
      </p:sp>
      <p:pic>
        <p:nvPicPr>
          <p:cNvPr id="13" name="Bild 12" descr="Måltavla med hel fyllning">
            <a:extLst>
              <a:ext uri="{FF2B5EF4-FFF2-40B4-BE49-F238E27FC236}">
                <a16:creationId xmlns:a16="http://schemas.microsoft.com/office/drawing/2014/main" id="{3E05E1CB-D98A-4262-9E76-53BF40A0E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9643" y="4649695"/>
            <a:ext cx="1270117" cy="12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3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33952" y="1161156"/>
            <a:ext cx="4799224" cy="854567"/>
          </a:xfrm>
        </p:spPr>
        <p:txBody>
          <a:bodyPr>
            <a:normAutofit/>
          </a:bodyPr>
          <a:lstStyle/>
          <a:p>
            <a:r>
              <a:rPr lang="sv-SE" sz="4000" dirty="0"/>
              <a:t>Bakgrund och mål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1033952" y="1934559"/>
            <a:ext cx="6363584" cy="37622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67"/>
              </a:spcAft>
            </a:pPr>
            <a:r>
              <a:rPr lang="sv-SE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Bakgrund</a:t>
            </a:r>
          </a:p>
          <a:p>
            <a:pPr>
              <a:lnSpc>
                <a:spcPct val="100000"/>
              </a:lnSpc>
              <a:spcAft>
                <a:spcPts val="1067"/>
              </a:spcAft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Vårdrelaterad urinvägsinfektion är den vanligaste vårdrelaterade infektionen (VRI) i Sverige. Patienter med blåsfunktionstörningar såsom urinretention, inkontinens och urinkateterbärare har högre risk att drabbas av urinvägsinfektion.</a:t>
            </a:r>
          </a:p>
          <a:p>
            <a:pPr>
              <a:lnSpc>
                <a:spcPct val="100000"/>
              </a:lnSpc>
              <a:spcAft>
                <a:spcPts val="1067"/>
              </a:spcAft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Vårdrelaterad urinvägsinfektion är en av de vanligaste primära infektionerna vid vårdrelaterad sepsis.</a:t>
            </a:r>
          </a:p>
          <a:p>
            <a:pPr>
              <a:lnSpc>
                <a:spcPct val="100000"/>
              </a:lnSpc>
              <a:spcAft>
                <a:spcPts val="1067"/>
              </a:spcAft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Läs mer i  SKR:s rapport  </a:t>
            </a:r>
            <a:r>
              <a:rPr lang="sv-SE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Vårdrelaterade infektioner - en kunskapssammanställning baserad på markörbaserad journalgranskning 2013-2018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10"/>
          </p:nvPr>
        </p:nvSpPr>
        <p:spPr>
          <a:xfrm>
            <a:off x="6951116" y="3424450"/>
            <a:ext cx="4793580" cy="2510244"/>
          </a:xfrm>
        </p:spPr>
        <p:txBody>
          <a:bodyPr/>
          <a:lstStyle/>
          <a:p>
            <a:r>
              <a:rPr lang="sv-SE" sz="1800" b="1" dirty="0"/>
              <a:t>Mål</a:t>
            </a:r>
          </a:p>
          <a:p>
            <a:r>
              <a:rPr lang="sv-SE" dirty="0"/>
              <a:t>Ett systematiskt förbättringsarbete mot vårdrelaterad urinvägsinfektion ska leda till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antalet patienter som drabbas av vårdrelaterad urinvägsinfektion minskar genom 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effektiva åtgärder mot vårdrelaterad urinvägsinfektion utförs mer</a:t>
            </a:r>
            <a:endParaRPr lang="sv-SE" sz="14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7FAA5DF-2377-4DDE-89EB-0E388A8B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4476" y="1997476"/>
            <a:ext cx="1583924" cy="158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Bild 5" descr="Måltavla med hel fyllning">
            <a:extLst>
              <a:ext uri="{FF2B5EF4-FFF2-40B4-BE49-F238E27FC236}">
                <a16:creationId xmlns:a16="http://schemas.microsoft.com/office/drawing/2014/main" id="{D6BDB003-D3E8-45C5-97B6-DF1778C26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7738" y="450282"/>
            <a:ext cx="2802170" cy="28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6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AB03A-C9FB-44C6-A3D9-6FEABECBA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489" y="1167911"/>
            <a:ext cx="7612368" cy="1161460"/>
          </a:xfrm>
        </p:spPr>
        <p:txBody>
          <a:bodyPr>
            <a:normAutofit fontScale="90000"/>
          </a:bodyPr>
          <a:lstStyle/>
          <a:p>
            <a:r>
              <a:rPr lang="sv-SE" dirty="0"/>
              <a:t>Åtgärder mot vårdrelaterad urinvägsinfektion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7AEB-63AB-4861-BBCF-8E83C3F4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227" y="2619316"/>
            <a:ext cx="7297610" cy="2802169"/>
          </a:xfrm>
        </p:spPr>
        <p:txBody>
          <a:bodyPr>
            <a:normAutofit/>
          </a:bodyPr>
          <a:lstStyle/>
          <a:p>
            <a:r>
              <a:rPr lang="sv-SE" sz="1800" b="1" dirty="0"/>
              <a:t>VRI-verktyget innehåller fem effektiva åtgärder mot vårdrelaterad urinvägsinfektion:</a:t>
            </a:r>
            <a:endParaRPr lang="sv-SE" sz="1800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Rätt indikation för urinkateter, alternativ till kvarliggande urinkateter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Principer för kateterisering av urinblåsa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Korrekt kateterbehandling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Daglig omprövning av indikation och dokumentation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Blåsövervakning</a:t>
            </a:r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 dirty="0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 dirty="0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 dirty="0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 dirty="0"/>
          </a:p>
          <a:p>
            <a:pPr marL="304792" indent="-304792">
              <a:buAutoNum type="arabicPeriod"/>
            </a:pPr>
            <a:endParaRPr lang="sv-SE" b="1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663606-A99D-46F9-B8C7-6A1D0917762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65113" y="4075708"/>
            <a:ext cx="4858687" cy="1345777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 all vård ska även basala hygienrutiner och klädregler (BHK) tillämpas konsekvent för att undvika att vårdtagare smittas av bakterier som orsakar urinvägsinfektion och andra vårdrelaterade infektioner.</a:t>
            </a:r>
          </a:p>
        </p:txBody>
      </p:sp>
      <p:pic>
        <p:nvPicPr>
          <p:cNvPr id="6" name="Bild 5" descr="Tummen upp kontur">
            <a:extLst>
              <a:ext uri="{FF2B5EF4-FFF2-40B4-BE49-F238E27FC236}">
                <a16:creationId xmlns:a16="http://schemas.microsoft.com/office/drawing/2014/main" id="{F5914332-3AED-4D0D-B725-74A679DC2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2739" y="958102"/>
            <a:ext cx="2006930" cy="20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386C9A0-D067-DBE9-9C80-5CFCF05314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816601"/>
            <a:ext cx="10515600" cy="549275"/>
          </a:xfrm>
        </p:spPr>
        <p:txBody>
          <a:bodyPr>
            <a:normAutofit/>
          </a:bodyPr>
          <a:lstStyle/>
          <a:p>
            <a:r>
              <a:rPr lang="sv-SE" sz="2400" dirty="0"/>
              <a:t>Åtgärd 1</a:t>
            </a:r>
          </a:p>
        </p:txBody>
      </p:sp>
      <p:sp>
        <p:nvSpPr>
          <p:cNvPr id="2" name="Platshållare för text 1"/>
          <p:cNvSpPr>
            <a:spLocks noGrp="1"/>
          </p:cNvSpPr>
          <p:nvPr>
            <p:ph type="body" sz="half" idx="2"/>
          </p:nvPr>
        </p:nvSpPr>
        <p:spPr>
          <a:xfrm>
            <a:off x="918572" y="1628010"/>
            <a:ext cx="6674924" cy="42140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sv-S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</a:t>
            </a:r>
          </a:p>
          <a:p>
            <a:pPr>
              <a:spcBef>
                <a:spcPts val="0"/>
              </a:spcBef>
            </a:pPr>
            <a:endParaRPr lang="sv-SE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Alltid medicinsk bedömning för indikation för kateterisering</a:t>
            </a:r>
          </a:p>
          <a:p>
            <a:pPr>
              <a:spcBef>
                <a:spcPts val="0"/>
              </a:spcBef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Urinretention, avflödeshinder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Urologisk-och gynekologisk kirurgi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Svikt i vitala funktioner – mätning av exakta urinmängder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Långa operationer, vid stora vätskevolymer för att mätning av exakta urinmängder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sv-SE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 till kvarliggande urinkateter</a:t>
            </a:r>
          </a:p>
          <a:p>
            <a:pPr>
              <a:spcBef>
                <a:spcPts val="600"/>
              </a:spcBef>
            </a:pPr>
            <a:r>
              <a:rPr lang="sv-S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Intermittent katetrisering;</a:t>
            </a:r>
          </a:p>
          <a:p>
            <a:pPr>
              <a:spcBef>
                <a:spcPts val="0"/>
              </a:spcBef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Överväg i första hand intermittent kateterisering av tillfällig urinretention</a:t>
            </a:r>
          </a:p>
          <a:p>
            <a:r>
              <a:rPr lang="sv-S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Suprapubiskateter:</a:t>
            </a:r>
          </a:p>
          <a:p>
            <a:pPr>
              <a:spcBef>
                <a:spcPts val="0"/>
              </a:spcBef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Överväg behandling med </a:t>
            </a:r>
            <a:r>
              <a:rPr lang="sv-S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suprapubiskateter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 långtidsbehandling</a:t>
            </a:r>
          </a:p>
          <a:p>
            <a:pPr>
              <a:spcBef>
                <a:spcPts val="0"/>
              </a:spcBef>
            </a:pPr>
            <a:r>
              <a:rPr lang="sv-S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</a:p>
          <a:p>
            <a:pPr>
              <a:spcBef>
                <a:spcPts val="0"/>
              </a:spcBef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Suprapubis urinkateter</a:t>
            </a: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v-SE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0"/>
          </p:nvPr>
        </p:nvSpPr>
        <p:spPr>
          <a:xfrm>
            <a:off x="7726018" y="2729947"/>
            <a:ext cx="4267200" cy="332629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</a:p>
          <a:p>
            <a:pPr>
              <a:spcBef>
                <a:spcPts val="0"/>
              </a:spcBef>
            </a:pPr>
            <a:endParaRPr lang="sv-SE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Kateterisering och övervakning av urinblåsan samt urinblåsan samt urinavflöde via </a:t>
            </a:r>
            <a:r>
              <a:rPr lang="sv-S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nefrostomikateter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, vuxna – regionalt tillägg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DocPlus</a:t>
            </a:r>
          </a:p>
          <a:p>
            <a:pPr>
              <a:spcBef>
                <a:spcPts val="0"/>
              </a:spcBef>
            </a:pPr>
            <a:endParaRPr lang="sv-SE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Kateterisering av urinblåsa. Vårdhandboken</a:t>
            </a: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v-SE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/>
            </a:endParaRPr>
          </a:p>
          <a:p>
            <a:pPr>
              <a:spcBef>
                <a:spcPts val="0"/>
              </a:spcBef>
            </a:pPr>
            <a:r>
              <a:rPr lang="sv-SE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VRI-Smart® | Lär dig mer</a:t>
            </a: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”Urinvägar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11"/>
          </p:nvPr>
        </p:nvSpPr>
        <p:spPr>
          <a:xfrm>
            <a:off x="2584174" y="801758"/>
            <a:ext cx="7924800" cy="947379"/>
          </a:xfrm>
        </p:spPr>
        <p:txBody>
          <a:bodyPr>
            <a:noAutofit/>
          </a:bodyPr>
          <a:lstStyle/>
          <a:p>
            <a:r>
              <a:rPr lang="sv-SE" sz="3200" b="0" dirty="0">
                <a:latin typeface="Source Sans Pro Black" panose="020B0803030403020204" pitchFamily="34" charset="0"/>
              </a:rPr>
              <a:t>Åtgärd 1: Rätt indikation och alternativ </a:t>
            </a:r>
            <a:br>
              <a:rPr lang="sv-SE" sz="3200" b="0" dirty="0">
                <a:latin typeface="Source Sans Pro Black" panose="020B0803030403020204" pitchFamily="34" charset="0"/>
              </a:rPr>
            </a:br>
            <a:r>
              <a:rPr lang="sv-SE" sz="3200" b="0" dirty="0">
                <a:latin typeface="Source Sans Pro Black" panose="020B0803030403020204" pitchFamily="34" charset="0"/>
              </a:rPr>
              <a:t>till kvarliggande urinkateter </a:t>
            </a:r>
          </a:p>
        </p:txBody>
      </p:sp>
    </p:spTree>
    <p:extLst>
      <p:ext uri="{BB962C8B-B14F-4D97-AF65-F5344CB8AC3E}">
        <p14:creationId xmlns:p14="http://schemas.microsoft.com/office/powerpoint/2010/main" val="23891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E4D07A1-15F9-6CEE-DE0B-C7FB1F6AD2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1580" y="-1447632"/>
            <a:ext cx="10515600" cy="429614"/>
          </a:xfrm>
        </p:spPr>
        <p:txBody>
          <a:bodyPr>
            <a:normAutofit/>
          </a:bodyPr>
          <a:lstStyle/>
          <a:p>
            <a:r>
              <a:rPr lang="sv-SE" sz="2400" dirty="0"/>
              <a:t>Åtgärd 2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E0DCAD4-4325-43C6-B41A-111E572E3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4753" y="1452956"/>
            <a:ext cx="10426193" cy="4656008"/>
          </a:xfrm>
        </p:spPr>
        <p:txBody>
          <a:bodyPr>
            <a:noAutofit/>
          </a:bodyPr>
          <a:lstStyle/>
          <a:p>
            <a:r>
              <a:rPr lang="sv-SE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</a:t>
            </a:r>
          </a:p>
          <a:p>
            <a:r>
              <a:rPr lang="sv-SE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all kateterisering gäller:</a:t>
            </a:r>
            <a:endParaRPr lang="sv-S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Aseptisk arbetssätt ska tillämpas – produktens renhet ska bevaras dvs katetern ska behållas steril vid införandet i urinröret exempelvis genom att använda:</a:t>
            </a:r>
          </a:p>
          <a:p>
            <a:pPr marL="89533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steril handske</a:t>
            </a:r>
          </a:p>
          <a:p>
            <a:pPr marL="89533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steril pincett</a:t>
            </a:r>
          </a:p>
          <a:p>
            <a:pPr marL="89533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mata in katetern med hjälp av kateterns innerförpackning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Skydda urinrörets slemhinna mot friktion genom att använda rätt mängd bedövningsgel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Välj tömbar urinuppsamlingspåse alternativ slutet system med kateterventil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 kvarliggande kateter säkerställ att kateterballongen är placerad i urinblåsan </a:t>
            </a: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</a:t>
            </a:r>
          </a:p>
          <a:p>
            <a:pPr>
              <a:spcBef>
                <a:spcPts val="600"/>
              </a:spcBef>
            </a:pPr>
            <a:endParaRPr lang="sv-SE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</a:pPr>
            <a:endParaRPr lang="sv-SE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</a:pPr>
            <a:endParaRPr lang="sv-SE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6000">
              <a:spcBef>
                <a:spcPts val="600"/>
              </a:spcBef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486C6A-2E36-40D8-B02C-FEEB9253D31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324447" y="4252253"/>
            <a:ext cx="9789867" cy="18567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v-S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 </a:t>
            </a:r>
          </a:p>
          <a:p>
            <a:pPr>
              <a:spcBef>
                <a:spcPts val="0"/>
              </a:spcBef>
            </a:pP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Kateterisering och övervakning av urinblåsan samt urinblåsan samt urinavflöde via </a:t>
            </a:r>
            <a:r>
              <a:rPr lang="sv-S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nefrostomikateter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, vuxna – regionalt tillägg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DocPlus</a:t>
            </a:r>
          </a:p>
          <a:p>
            <a:pPr>
              <a:spcBef>
                <a:spcPts val="0"/>
              </a:spcBef>
            </a:pPr>
            <a:endParaRPr lang="sv-SE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Kateterisering av urinblåsa. Vårdhandboken</a:t>
            </a: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VRI-Smart® | Lär dig mer</a:t>
            </a: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”Urinvägar”.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724DCF-756D-4AFC-A074-A70B5CC0B67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294753" y="1066887"/>
            <a:ext cx="9463919" cy="429613"/>
          </a:xfrm>
        </p:spPr>
        <p:txBody>
          <a:bodyPr/>
          <a:lstStyle/>
          <a:p>
            <a:r>
              <a:rPr lang="sv-SE" dirty="0"/>
              <a:t>Åtgärd 2: Principer för kateterisering av urinblåsa </a:t>
            </a:r>
          </a:p>
        </p:txBody>
      </p:sp>
    </p:spTree>
    <p:extLst>
      <p:ext uri="{BB962C8B-B14F-4D97-AF65-F5344CB8AC3E}">
        <p14:creationId xmlns:p14="http://schemas.microsoft.com/office/powerpoint/2010/main" val="240276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5A5F4-B29B-26CA-9CEC-EB7DE36C3B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677" y="-1770166"/>
            <a:ext cx="10515600" cy="626236"/>
          </a:xfrm>
        </p:spPr>
        <p:txBody>
          <a:bodyPr>
            <a:normAutofit/>
          </a:bodyPr>
          <a:lstStyle/>
          <a:p>
            <a:r>
              <a:rPr lang="sv-SE" sz="2400" dirty="0"/>
              <a:t>Åtgärd 3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139AE32-28F8-4591-AF3C-59F3933D775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97527" y="885089"/>
            <a:ext cx="5690148" cy="626235"/>
          </a:xfrm>
        </p:spPr>
        <p:txBody>
          <a:bodyPr/>
          <a:lstStyle/>
          <a:p>
            <a:r>
              <a:rPr lang="sv-SE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Åtgärd 3: Korrekt kateterbehandling</a:t>
            </a:r>
            <a:endParaRPr lang="sv-SE" dirty="0"/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D956A301-A2A8-4303-A413-30121515A70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97527" y="1293610"/>
            <a:ext cx="9514002" cy="310421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Daglig hygien:</a:t>
            </a:r>
          </a:p>
          <a:p>
            <a:pPr marL="89533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 tvätt kräm eller mild tvål vid underlivshygien </a:t>
            </a:r>
          </a:p>
          <a:p>
            <a:pPr marL="89533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tvätt av kateter för borttagande av sekret som tömmer sig utefter katetern</a:t>
            </a:r>
          </a:p>
          <a:p>
            <a:pPr marL="89533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byte av underkläder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 slutet system med tömbar påse. En tömbar påse får sitta i högst 7 dagar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Anpassa längden på urinpåsens slang efter vårdtagarens behov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Fixera katetern/urinpåse väl för att undvika tryckskador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Informera vårdtagare om god handhygien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Byt urinkateter vid urinvägsinfektion i början av antibiotikabehandling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 information till vårdtagare vid egenvård. </a:t>
            </a:r>
          </a:p>
          <a:p>
            <a:pPr>
              <a:spcBef>
                <a:spcPts val="0"/>
              </a:spcBef>
            </a:pPr>
            <a:r>
              <a:rPr lang="sv-SE" dirty="0">
                <a:hlinkClick r:id="rId2"/>
              </a:rPr>
              <a:t>Egenvård och information till patienten. Vårdhandboken</a:t>
            </a:r>
            <a:r>
              <a:rPr lang="sv-SE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sv-SE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B09D2C02-28FE-4202-81B3-2B35387B437A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997527" y="4361518"/>
            <a:ext cx="10410702" cy="1886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 </a:t>
            </a:r>
          </a:p>
          <a:p>
            <a:pPr>
              <a:spcBef>
                <a:spcPts val="0"/>
              </a:spcBef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Kateterisering och övervakning av urinblåsan samt urinblåsan samt urinavflöde via </a:t>
            </a:r>
            <a:r>
              <a:rPr lang="sv-S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nefrostomikateter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vuxna – regionalt tillägg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DocPlus</a:t>
            </a:r>
          </a:p>
          <a:p>
            <a:pPr>
              <a:spcBef>
                <a:spcPts val="0"/>
              </a:spcBef>
            </a:pPr>
            <a:endParaRPr lang="sv-SE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Kateterisering av urinblåsa. Vårdhandboken</a:t>
            </a: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VRI-Smart® | Lär dig mer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”Urinvägar”.</a:t>
            </a:r>
          </a:p>
        </p:txBody>
      </p:sp>
    </p:spTree>
    <p:extLst>
      <p:ext uri="{BB962C8B-B14F-4D97-AF65-F5344CB8AC3E}">
        <p14:creationId xmlns:p14="http://schemas.microsoft.com/office/powerpoint/2010/main" val="256981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AA555EE-E100-F1A4-F721-4CB7681390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7086" y="-1560214"/>
            <a:ext cx="10515600" cy="485394"/>
          </a:xfrm>
        </p:spPr>
        <p:txBody>
          <a:bodyPr>
            <a:normAutofit/>
          </a:bodyPr>
          <a:lstStyle/>
          <a:p>
            <a:r>
              <a:rPr lang="sv-SE" sz="2400" dirty="0"/>
              <a:t>Åtgärd 4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047EE7-3B82-45B5-B9A7-12EFEE8669B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41152" y="1148541"/>
            <a:ext cx="7374593" cy="787344"/>
          </a:xfrm>
        </p:spPr>
        <p:txBody>
          <a:bodyPr>
            <a:normAutofit/>
          </a:bodyPr>
          <a:lstStyle/>
          <a:p>
            <a:r>
              <a:rPr lang="sv-SE" dirty="0"/>
              <a:t>Åtgärd 4: Daglig omprövning och dokumentation</a:t>
            </a:r>
          </a:p>
          <a:p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D130F69-F243-4643-9551-80BE44D79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152" y="1644491"/>
            <a:ext cx="8575225" cy="3426271"/>
          </a:xfrm>
        </p:spPr>
        <p:txBody>
          <a:bodyPr>
            <a:normAutofit/>
          </a:bodyPr>
          <a:lstStyle/>
          <a:p>
            <a:r>
              <a:rPr lang="sv-SE" sz="1800" b="1" dirty="0"/>
              <a:t>GÖR</a:t>
            </a:r>
          </a:p>
          <a:p>
            <a:r>
              <a:rPr lang="sv-SE" dirty="0"/>
              <a:t>Indikationen för behandling med kvarliggande urinkateter bör omprövas dagligen så att behandlingstiden blir så kort som möjligt för att minska risken för bakterietillväxt.</a:t>
            </a:r>
          </a:p>
          <a:p>
            <a:endParaRPr lang="sv-SE" b="1" dirty="0"/>
          </a:p>
          <a:p>
            <a:r>
              <a:rPr lang="sv-SE" b="1" dirty="0"/>
              <a:t>Dokumentation ska bestå av;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Klargörande av indikation underlättar utvärdering av kateterbehandling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Planerad behandlingstid alternativ tidpunkt för omprövning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Ordinationsansvarig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Typ av kateter och storlek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Mängd och typ av vätska i kateterballongen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Uppgifter om kateterventil, urinuppsamlingspåse och fixering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dirty="0"/>
              <a:t>Patientens egna iakttagelser och upplevelser av behandlingen</a:t>
            </a:r>
          </a:p>
          <a:p>
            <a:endParaRPr lang="sv-SE" dirty="0"/>
          </a:p>
        </p:txBody>
      </p:sp>
      <p:pic>
        <p:nvPicPr>
          <p:cNvPr id="6" name="Bild 5" descr="Urklipp med hel fyllning">
            <a:extLst>
              <a:ext uri="{FF2B5EF4-FFF2-40B4-BE49-F238E27FC236}">
                <a16:creationId xmlns:a16="http://schemas.microsoft.com/office/drawing/2014/main" id="{4E60268B-6DD3-4517-AD5F-8F1B0706B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94709">
            <a:off x="8992817" y="781087"/>
            <a:ext cx="2615861" cy="2615861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F41663D7-A004-4972-87B7-6071F3A82FC8}"/>
              </a:ext>
            </a:extLst>
          </p:cNvPr>
          <p:cNvSpPr txBox="1">
            <a:spLocks noGrp="1"/>
          </p:cNvSpPr>
          <p:nvPr>
            <p:ph type="body" sz="half" idx="10"/>
          </p:nvPr>
        </p:nvSpPr>
        <p:spPr>
          <a:xfrm>
            <a:off x="7138699" y="3707663"/>
            <a:ext cx="4859337" cy="261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 </a:t>
            </a:r>
          </a:p>
          <a:p>
            <a:pPr>
              <a:spcBef>
                <a:spcPts val="0"/>
              </a:spcBef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Kateterisering och övervakning av urinblåsan samt urinblåsan samt urinavflöde via </a:t>
            </a:r>
            <a:r>
              <a:rPr lang="sv-S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nefrostomikateter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, vuxna – regionalt tillägg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DocPlus</a:t>
            </a:r>
          </a:p>
          <a:p>
            <a:pPr>
              <a:spcBef>
                <a:spcPts val="0"/>
              </a:spcBef>
            </a:pPr>
            <a:endParaRPr lang="sv-SE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Kateterisering av urinblåsa. Vårdhandboken</a:t>
            </a: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VRI-Smart® | Lär dig mer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0"/>
              </a:spcBef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”Urinvägar”.</a:t>
            </a:r>
          </a:p>
        </p:txBody>
      </p:sp>
    </p:spTree>
    <p:extLst>
      <p:ext uri="{BB962C8B-B14F-4D97-AF65-F5344CB8AC3E}">
        <p14:creationId xmlns:p14="http://schemas.microsoft.com/office/powerpoint/2010/main" val="10936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B2BE10A-ECEF-87BA-3780-5D52B283B3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752432"/>
            <a:ext cx="10515600" cy="509874"/>
          </a:xfrm>
        </p:spPr>
        <p:txBody>
          <a:bodyPr>
            <a:normAutofit/>
          </a:bodyPr>
          <a:lstStyle/>
          <a:p>
            <a:r>
              <a:rPr lang="sv-SE" sz="2400" dirty="0"/>
              <a:t>Åtgärd 5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11"/>
          </p:nvPr>
        </p:nvSpPr>
        <p:spPr>
          <a:xfrm>
            <a:off x="2339848" y="1163308"/>
            <a:ext cx="4629086" cy="509874"/>
          </a:xfrm>
        </p:spPr>
        <p:txBody>
          <a:bodyPr/>
          <a:lstStyle/>
          <a:p>
            <a:r>
              <a:rPr lang="sv-SE" dirty="0"/>
              <a:t>Åtgärd 5: Blåsövervakning</a:t>
            </a:r>
          </a:p>
        </p:txBody>
      </p:sp>
      <p:pic>
        <p:nvPicPr>
          <p:cNvPr id="5" name="Bild 4" descr="Gamla man som använder sockerrör">
            <a:extLst>
              <a:ext uri="{FF2B5EF4-FFF2-40B4-BE49-F238E27FC236}">
                <a16:creationId xmlns:a16="http://schemas.microsoft.com/office/drawing/2014/main" id="{481CF045-6CBB-45C7-9D70-1CB934486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912" y="2228819"/>
            <a:ext cx="1461256" cy="3095556"/>
          </a:xfrm>
          <a:prstGeom prst="rect">
            <a:avLst/>
          </a:prstGeom>
        </p:spPr>
      </p:pic>
      <p:sp>
        <p:nvSpPr>
          <p:cNvPr id="2" name="Platshållare för text 1"/>
          <p:cNvSpPr>
            <a:spLocks noGrp="1"/>
          </p:cNvSpPr>
          <p:nvPr>
            <p:ph type="body" sz="half" idx="2"/>
          </p:nvPr>
        </p:nvSpPr>
        <p:spPr>
          <a:xfrm>
            <a:off x="2339848" y="1705181"/>
            <a:ext cx="8644418" cy="2411301"/>
          </a:xfrm>
        </p:spPr>
        <p:txBody>
          <a:bodyPr>
            <a:noAutofit/>
          </a:bodyPr>
          <a:lstStyle/>
          <a:p>
            <a:r>
              <a:rPr lang="sv-S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Förebygg urinretention genom:</a:t>
            </a:r>
          </a:p>
          <a:p>
            <a:pPr marL="89533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mobilisering</a:t>
            </a:r>
          </a:p>
          <a:p>
            <a:pPr marL="89533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hjälp vårdtagare till regelbundna toalettbesök och skapa avskildhet vid blåstömning</a:t>
            </a:r>
          </a:p>
          <a:p>
            <a:pPr marL="89533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kontrollera regelbundet </a:t>
            </a:r>
            <a:r>
              <a:rPr lang="sv-SE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residualurin</a:t>
            </a: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 ultraljud över urinblåsan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Uppmärksamma tillstånd som kan påverka blåstömning:</a:t>
            </a:r>
          </a:p>
          <a:p>
            <a:pPr marL="89533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mediciniska</a:t>
            </a: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533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läkemedelsbehandling</a:t>
            </a:r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</a:t>
            </a:r>
          </a:p>
          <a:p>
            <a:pPr>
              <a:spcBef>
                <a:spcPts val="0"/>
              </a:spcBef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v-SE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8000">
              <a:lnSpc>
                <a:spcPct val="100000"/>
              </a:lnSpc>
            </a:pPr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0"/>
          </p:nvPr>
        </p:nvSpPr>
        <p:spPr>
          <a:xfrm>
            <a:off x="3276020" y="4403418"/>
            <a:ext cx="5639960" cy="1431122"/>
          </a:xfrm>
        </p:spPr>
        <p:txBody>
          <a:bodyPr>
            <a:normAutofit/>
          </a:bodyPr>
          <a:lstStyle/>
          <a:p>
            <a:r>
              <a:rPr lang="sv-S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</a:p>
          <a:p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Blåsövervakning vid sjukhusvård. Vårdhandboken</a:t>
            </a:r>
            <a:endParaRPr lang="sv-S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VRI-Smart® | Lär dig mer</a:t>
            </a:r>
            <a:r>
              <a:rPr lang="sv-S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”Urinvägar</a:t>
            </a:r>
          </a:p>
        </p:txBody>
      </p:sp>
    </p:spTree>
    <p:extLst>
      <p:ext uri="{BB962C8B-B14F-4D97-AF65-F5344CB8AC3E}">
        <p14:creationId xmlns:p14="http://schemas.microsoft.com/office/powerpoint/2010/main" val="4050681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U-Tema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1978</Words>
  <Application>Microsoft Office PowerPoint</Application>
  <PresentationFormat>Bredbild</PresentationFormat>
  <Paragraphs>352</Paragraphs>
  <Slides>20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Source Sans Pro</vt:lpstr>
      <vt:lpstr>Source Sans Pro Black</vt:lpstr>
      <vt:lpstr>Office-tema</vt:lpstr>
      <vt:lpstr>                        VRI-verktyg VÅRDRELATERAD URINVÄGSINFEKTION                                             Vårdhygien                                               2023-02-22</vt:lpstr>
      <vt:lpstr>VRI-verktyg vårdrelaterad urinvägsinfektion</vt:lpstr>
      <vt:lpstr>Bakgrund och mål</vt:lpstr>
      <vt:lpstr>Åtgärder mot vårdrelaterad urinvägsinfektion</vt:lpstr>
      <vt:lpstr>Åtgärd 1</vt:lpstr>
      <vt:lpstr>Åtgärd 2</vt:lpstr>
      <vt:lpstr>Åtgärd 3</vt:lpstr>
      <vt:lpstr>Åtgärd 4</vt:lpstr>
      <vt:lpstr>Åtgärd 5</vt:lpstr>
      <vt:lpstr>Systematisk förbättringsarbete  mot vårdrelaterad urinvägsinfektion</vt:lpstr>
      <vt:lpstr>Steg 1</vt:lpstr>
      <vt:lpstr>Steg 2</vt:lpstr>
      <vt:lpstr>Steg 3</vt:lpstr>
      <vt:lpstr>Steg 3 sida 2</vt:lpstr>
      <vt:lpstr>Steg 4</vt:lpstr>
      <vt:lpstr>Steg 5</vt:lpstr>
      <vt:lpstr>Stödmaterial</vt:lpstr>
      <vt:lpstr>Faktaruta om definition av  vårdrelaterad urinvägsinfektion</vt:lpstr>
      <vt:lpstr>Steg 6</vt:lpstr>
      <vt:lpstr>Stoppa vårdrelaterad urinvägsinfektion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VRI-paket VÅRDRELATERAD URINVÄGSINFEKTION 2023-XX-XX</dc:title>
  <dc:creator>Johanna Kangas</dc:creator>
  <cp:lastModifiedBy>Sonja Broberg</cp:lastModifiedBy>
  <cp:revision>230</cp:revision>
  <dcterms:created xsi:type="dcterms:W3CDTF">2023-01-31T15:22:51Z</dcterms:created>
  <dcterms:modified xsi:type="dcterms:W3CDTF">2023-05-08T05:45:04Z</dcterms:modified>
</cp:coreProperties>
</file>