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igs" ContentType="application/vnd.openxmlformats-package.digital-signature-origin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xmlsignatures/sig1.xml" ContentType="application/vnd.openxmlformats-package.digital-signature-xmlsignatur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package/2006/relationships/digital-signature/origin" Target="_xmlsignatures/origin.sigs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60" r:id="rId5"/>
  </p:sldIdLst>
  <p:sldSz cx="38404800" cy="19202400"/>
  <p:notesSz cx="9296400" cy="14722475"/>
  <p:defaultTextStyle>
    <a:defPPr>
      <a:defRPr lang="en-US"/>
    </a:defPPr>
    <a:lvl1pPr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644650" indent="-1187450"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3290888" indent="-2376488"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4937125" indent="-3565525"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6583363" indent="-4754563" algn="l" defTabSz="3290888" rtl="0" eaLnBrk="0" fontAlgn="base" hangingPunct="0">
      <a:spcBef>
        <a:spcPct val="0"/>
      </a:spcBef>
      <a:spcAft>
        <a:spcPct val="0"/>
      </a:spcAft>
      <a:defRPr sz="6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6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6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6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6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FF"/>
    <a:srgbClr val="85B0DF"/>
    <a:srgbClr val="A3C3E7"/>
    <a:srgbClr val="B9D2ED"/>
    <a:srgbClr val="D7E5F5"/>
    <a:srgbClr val="FFFF99"/>
    <a:srgbClr val="546E4C"/>
    <a:srgbClr val="0F4C75"/>
    <a:srgbClr val="D7E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41" autoAdjust="0"/>
    <p:restoredTop sz="96224" autoAdjust="0"/>
  </p:normalViewPr>
  <p:slideViewPr>
    <p:cSldViewPr>
      <p:cViewPr varScale="1">
        <p:scale>
          <a:sx n="37" d="100"/>
          <a:sy n="37" d="100"/>
        </p:scale>
        <p:origin x="102" y="342"/>
      </p:cViewPr>
      <p:guideLst>
        <p:guide orient="horz" pos="6048"/>
        <p:guide pos="12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74AAC4-C5FD-491F-9196-9BAC98E281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736600"/>
          </a:xfrm>
          <a:prstGeom prst="rect">
            <a:avLst/>
          </a:prstGeom>
        </p:spPr>
        <p:txBody>
          <a:bodyPr vert="horz" lIns="136261" tIns="68131" rIns="136261" bIns="68131" rtlCol="0"/>
          <a:lstStyle>
            <a:lvl1pPr algn="l" defTabSz="4905433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27FFA2-C42E-4487-BCDB-9A6BB83726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736600"/>
          </a:xfrm>
          <a:prstGeom prst="rect">
            <a:avLst/>
          </a:prstGeom>
        </p:spPr>
        <p:txBody>
          <a:bodyPr vert="horz" lIns="136261" tIns="68131" rIns="136261" bIns="68131" rtlCol="0"/>
          <a:lstStyle>
            <a:lvl1pPr algn="r" defTabSz="4905433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28C8B0F1-51DA-446C-986D-E130247099FB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682BC9F-DAD6-4B0B-BF8D-8C8F693C12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873125" y="1103313"/>
            <a:ext cx="11042650" cy="5521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261" tIns="68131" rIns="136261" bIns="681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8678C2-D3CB-46AB-9E23-E313305AE4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30275" y="6992938"/>
            <a:ext cx="7435850" cy="6624637"/>
          </a:xfrm>
          <a:prstGeom prst="rect">
            <a:avLst/>
          </a:prstGeom>
        </p:spPr>
        <p:txBody>
          <a:bodyPr vert="horz" lIns="136261" tIns="68131" rIns="136261" bIns="681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FDF23-450B-4524-980B-9C05FCDEE6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3984288"/>
            <a:ext cx="4029075" cy="735012"/>
          </a:xfrm>
          <a:prstGeom prst="rect">
            <a:avLst/>
          </a:prstGeom>
        </p:spPr>
        <p:txBody>
          <a:bodyPr vert="horz" lIns="136261" tIns="68131" rIns="136261" bIns="68131" rtlCol="0" anchor="b"/>
          <a:lstStyle>
            <a:lvl1pPr algn="l" defTabSz="4905433" eaLnBrk="1" fontAlgn="auto" hangingPunct="1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B1BE5-FA38-4956-A0F3-E8FE4FE6B0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265738" y="13984288"/>
            <a:ext cx="4029075" cy="735012"/>
          </a:xfrm>
          <a:prstGeom prst="rect">
            <a:avLst/>
          </a:prstGeom>
        </p:spPr>
        <p:txBody>
          <a:bodyPr vert="horz" wrap="square" lIns="136261" tIns="68131" rIns="136261" bIns="681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8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E4DF95B-61FD-4186-B229-06A606762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3290888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644650" algn="l" defTabSz="3290888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3290888" algn="l" defTabSz="3290888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4937125" algn="l" defTabSz="3290888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6583363" algn="l" defTabSz="3290888" rtl="0" eaLnBrk="0" fontAlgn="base" hangingPunct="0">
      <a:spcBef>
        <a:spcPct val="30000"/>
      </a:spcBef>
      <a:spcAft>
        <a:spcPct val="0"/>
      </a:spcAft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8229600" algn="l" defTabSz="329184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9875520" algn="l" defTabSz="329184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11521440" algn="l" defTabSz="329184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13167360" algn="l" defTabSz="329184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B227ACCF-07B4-4C55-888C-5DAF8F1151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0C304F5F-95C9-4EB6-9D3E-232A274F6E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381502" eaLnBrk="1" hangingPunct="1">
              <a:spcBef>
                <a:spcPct val="0"/>
              </a:spcBef>
              <a:defRPr/>
            </a:pPr>
            <a:endParaRPr lang="en-US" altLang="en-US" sz="576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1157E17-20F1-46BB-8C8D-E2CAAAC17C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3290888">
              <a:spcBef>
                <a:spcPct val="30000"/>
              </a:spcBef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0888">
              <a:spcBef>
                <a:spcPct val="30000"/>
              </a:spcBef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0888">
              <a:spcBef>
                <a:spcPct val="30000"/>
              </a:spcBef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0888">
              <a:spcBef>
                <a:spcPct val="30000"/>
              </a:spcBef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0888">
              <a:spcBef>
                <a:spcPct val="30000"/>
              </a:spcBef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08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08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08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08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BB8765-9309-44E5-BE42-65D26E04BB86}" type="slidenum">
              <a:rPr lang="en-US" altLang="en-US" sz="1200" smtClean="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67835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5965191"/>
            <a:ext cx="32644080" cy="41160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10881360"/>
            <a:ext cx="26883360" cy="4907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FC962-0484-43B2-9D31-32DA0B8F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0D284-81A6-4DAE-9A8E-E22ED5DC1875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0E3C2-0E14-44B1-9799-B96C79518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CDEB6-D375-4AC8-BFEA-77445E10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0EF62-31D7-48F8-A7C6-935AF4784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97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4DF15-DA7D-415D-9C63-DBEFC9B0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3D41A-4232-423C-8D45-A64EA395F5A2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F0E20-49EB-4CCC-B9D6-144E176DA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A49C6-4100-409F-83D6-2477CC99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B9DC4-85A7-4F0D-91CC-1F0B1D71DE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14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941285" y="2151380"/>
            <a:ext cx="36291200" cy="458768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67675" y="2151380"/>
            <a:ext cx="108233530" cy="458768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F7DD8-8635-4EEF-AACD-88B54B8F8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02CC-A7C8-42B0-97D9-AB2762585BF3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37F51-F69B-491E-8F16-4F650196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88257-7C67-40BD-ABEA-75969007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30465-1E2F-4F37-9126-EB0B20863E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42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D9575-3EE5-4327-AEB8-29241ECF2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2423B-03A3-4098-9B2B-7543F332002D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CFF7F-7508-4784-BA01-C843BB19B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9322F-EBC9-4609-9A27-CFF46582D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A416E-E536-4DD4-8C6C-1D2A8DB35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91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5" y="12339321"/>
            <a:ext cx="32644080" cy="3813810"/>
          </a:xfrm>
        </p:spPr>
        <p:txBody>
          <a:bodyPr anchor="t"/>
          <a:lstStyle>
            <a:lvl1pPr algn="l">
              <a:defRPr sz="1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5" y="8138798"/>
            <a:ext cx="32644080" cy="4200524"/>
          </a:xfrm>
        </p:spPr>
        <p:txBody>
          <a:bodyPr anchor="b"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97F1C-BFA4-4794-B9B1-D5E38FC50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BEB35-1B23-4F14-9672-7BDD2E299828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539F5-B9D8-4636-897A-0CFACC689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58099-11D3-4B95-BDB6-A32D45743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A89B-D48B-45D0-889E-B5126619F6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0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67677" y="12543792"/>
            <a:ext cx="72262365" cy="35484436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70122" y="12543792"/>
            <a:ext cx="72262365" cy="35484436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900CC7D-F0DB-406A-ABCA-DA53BD24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21E29-4EEF-412D-8D66-A0F9FE74B3AD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901E1E-4113-4015-AA2F-78830AE9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39EF2A-80E6-4CF6-AC01-60A6F0B98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537B7-8814-4C85-8158-14607989B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95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768986"/>
            <a:ext cx="3456432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4298316"/>
            <a:ext cx="16968790" cy="1791334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0" y="6089650"/>
            <a:ext cx="16968790" cy="11063606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7" y="4298316"/>
            <a:ext cx="16975455" cy="1791334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7" y="6089650"/>
            <a:ext cx="16975455" cy="11063606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6D3D2D-1BB9-4D30-B626-95ED6172E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CAFAF-0E33-432B-BCAC-173A164B1D1C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73056BA-726E-4D44-AC9B-C610CD1AC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7503CC-5421-4A92-A6E3-EEEDDDDD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EBAF4-A50C-42D2-8658-D29F446D6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17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29E7259-610A-493F-99FD-10BD002C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45D14-0BDA-40AE-AAAF-083DA7B7B87E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E92A731-EAFA-4D07-9438-14D93D5FC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32C70D-C543-402D-B954-FCCC9F6D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CAB2-A00D-4E5C-9686-E6359E2FCC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35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3E353AF-6833-41DA-BE62-2E22F2D3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A3F97-7C98-47AE-81CF-4A9F17596F82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874296C-D365-410C-A2E8-7699796BF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01B60A-1D7D-411D-9F7B-4144D2E70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43C26-C2C4-4785-9C0E-2378E2B4DC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56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2" y="764540"/>
            <a:ext cx="12634915" cy="3253740"/>
          </a:xfrm>
        </p:spPr>
        <p:txBody>
          <a:bodyPr anchor="b"/>
          <a:lstStyle>
            <a:lvl1pPr algn="l">
              <a:defRPr sz="7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764542"/>
            <a:ext cx="21469350" cy="16388716"/>
          </a:xfrm>
        </p:spPr>
        <p:txBody>
          <a:bodyPr/>
          <a:lstStyle>
            <a:lvl1pPr>
              <a:defRPr sz="11500"/>
            </a:lvl1pPr>
            <a:lvl2pPr>
              <a:defRPr sz="10100"/>
            </a:lvl2pPr>
            <a:lvl3pPr>
              <a:defRPr sz="86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2" y="4018282"/>
            <a:ext cx="12634915" cy="13134976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32EA7E-6D6C-4D82-8FBC-6090083E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51A9E-6EF6-441E-A0DE-8B30C24E5D6C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E0D74C-7626-4787-BD12-4EC66A70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6F58C1-C252-4A56-942E-F150119D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C779F-9A89-4104-BB36-0C6A152230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56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10" y="13441680"/>
            <a:ext cx="23042880" cy="1586866"/>
          </a:xfrm>
        </p:spPr>
        <p:txBody>
          <a:bodyPr anchor="b"/>
          <a:lstStyle>
            <a:lvl1pPr algn="l">
              <a:defRPr sz="7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10" y="1715770"/>
            <a:ext cx="23042880" cy="11521440"/>
          </a:xfrm>
        </p:spPr>
        <p:txBody>
          <a:bodyPr rtlCol="0">
            <a:normAutofit/>
          </a:bodyPr>
          <a:lstStyle>
            <a:lvl1pPr marL="0" indent="0">
              <a:buNone/>
              <a:defRPr sz="11500"/>
            </a:lvl1pPr>
            <a:lvl2pPr marL="1645920" indent="0">
              <a:buNone/>
              <a:defRPr sz="10100"/>
            </a:lvl2pPr>
            <a:lvl3pPr marL="3291840" indent="0">
              <a:buNone/>
              <a:defRPr sz="860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10" y="15028546"/>
            <a:ext cx="23042880" cy="2253614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E270309-5C5F-4F42-8045-262F52B90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1EE8-B111-42D1-A343-88D46DDCF483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3D546F-500E-4223-8B05-6B1AF4EFD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A5C2B1-6C99-447F-AEFB-EBFD82954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16330-F732-4A33-8B1F-EECF7CB10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79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5AC8D6B-A953-400C-8D7F-97B23B5C8EF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20875" y="768350"/>
            <a:ext cx="3456305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2343BD9-E15D-4ADC-A9D4-7756B89C5B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920875" y="4479925"/>
            <a:ext cx="34563050" cy="1267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9184" tIns="164592" rIns="329184" bIns="164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23589-24B5-4FBC-B25E-A5A0BE638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20875" y="17797463"/>
            <a:ext cx="8959850" cy="1022350"/>
          </a:xfrm>
          <a:prstGeom prst="rect">
            <a:avLst/>
          </a:prstGeom>
        </p:spPr>
        <p:txBody>
          <a:bodyPr vert="horz" lIns="329184" tIns="164592" rIns="329184" bIns="164592" rtlCol="0" anchor="ctr"/>
          <a:lstStyle>
            <a:lvl1pPr algn="l" defTabSz="3291840" eaLnBrk="1" fontAlgn="auto" hangingPunct="1"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98E6AD-3DBC-42C9-83BD-C779C74C7120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C99A7-3DC2-45D3-B601-C25561FB3F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122275" y="17797463"/>
            <a:ext cx="12160250" cy="1022350"/>
          </a:xfrm>
          <a:prstGeom prst="rect">
            <a:avLst/>
          </a:prstGeom>
        </p:spPr>
        <p:txBody>
          <a:bodyPr vert="horz" lIns="329184" tIns="164592" rIns="329184" bIns="164592" rtlCol="0" anchor="ctr"/>
          <a:lstStyle>
            <a:lvl1pPr algn="ctr" defTabSz="3291840" eaLnBrk="1" fontAlgn="auto" hangingPunct="1"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A55DA-26D0-4912-BB0B-B1462FA07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524075" y="17797463"/>
            <a:ext cx="8959850" cy="1022350"/>
          </a:xfrm>
          <a:prstGeom prst="rect">
            <a:avLst/>
          </a:prstGeom>
        </p:spPr>
        <p:txBody>
          <a:bodyPr vert="horz" wrap="square" lIns="329184" tIns="164592" rIns="329184" bIns="16459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1517109-56BD-473A-B192-05AB02C1F3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90888" rtl="0" eaLnBrk="0" fontAlgn="base" hangingPunct="0">
        <a:spcBef>
          <a:spcPct val="0"/>
        </a:spcBef>
        <a:spcAft>
          <a:spcPct val="0"/>
        </a:spcAft>
        <a:defRPr sz="1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290888" rtl="0" eaLnBrk="0" fontAlgn="base" hangingPunct="0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</a:defRPr>
      </a:lvl2pPr>
      <a:lvl3pPr algn="ctr" defTabSz="3290888" rtl="0" eaLnBrk="0" fontAlgn="base" hangingPunct="0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</a:defRPr>
      </a:lvl3pPr>
      <a:lvl4pPr algn="ctr" defTabSz="3290888" rtl="0" eaLnBrk="0" fontAlgn="base" hangingPunct="0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</a:defRPr>
      </a:lvl4pPr>
      <a:lvl5pPr algn="ctr" defTabSz="3290888" rtl="0" eaLnBrk="0" fontAlgn="base" hangingPunct="0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</a:defRPr>
      </a:lvl5pPr>
      <a:lvl6pPr marL="457200" algn="ctr" defTabSz="3290888" rtl="0" fontAlgn="base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</a:defRPr>
      </a:lvl6pPr>
      <a:lvl7pPr marL="914400" algn="ctr" defTabSz="3290888" rtl="0" fontAlgn="base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</a:defRPr>
      </a:lvl7pPr>
      <a:lvl8pPr marL="1371600" algn="ctr" defTabSz="3290888" rtl="0" fontAlgn="base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</a:defRPr>
      </a:lvl8pPr>
      <a:lvl9pPr marL="1828800" algn="ctr" defTabSz="3290888" rtl="0" fontAlgn="base">
        <a:spcBef>
          <a:spcPct val="0"/>
        </a:spcBef>
        <a:spcAft>
          <a:spcPct val="0"/>
        </a:spcAft>
        <a:defRPr sz="15800">
          <a:solidFill>
            <a:schemeClr val="tx1"/>
          </a:solidFill>
          <a:latin typeface="Calibri" pitchFamily="34" charset="0"/>
        </a:defRPr>
      </a:lvl9pPr>
    </p:titleStyle>
    <p:bodyStyle>
      <a:lvl1pPr marL="1233488" indent="-1233488" algn="l" defTabSz="3290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1pPr>
      <a:lvl2pPr marL="2673350" indent="-1028700" algn="l" defTabSz="3290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325" algn="l" defTabSz="3290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5759450" indent="-822325" algn="l" defTabSz="3290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5688" indent="-822325" algn="l" defTabSz="3290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://www.akademiska.se/medbrid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2FF4B4-7DA8-42F6-A4B2-1E163513B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38404800" cy="2987410"/>
          </a:xfrm>
          <a:prstGeom prst="rect">
            <a:avLst/>
          </a:prstGeom>
          <a:solidFill>
            <a:srgbClr val="0040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558001" eaLnBrk="1" hangingPunct="1">
              <a:defRPr/>
            </a:pPr>
            <a:endParaRPr lang="en-US" sz="3791" dirty="0"/>
          </a:p>
        </p:txBody>
      </p:sp>
      <p:sp>
        <p:nvSpPr>
          <p:cNvPr id="20" name="Text Box 402">
            <a:extLst>
              <a:ext uri="{FF2B5EF4-FFF2-40B4-BE49-F238E27FC236}">
                <a16:creationId xmlns:a16="http://schemas.microsoft.com/office/drawing/2014/main" id="{AFD9D798-D34C-4E4E-B855-E5A887FAF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0534" y="3520810"/>
            <a:ext cx="8791200" cy="15219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690" tIns="22845" rIns="45690" bIns="22845">
            <a:spAutoFit/>
          </a:bodyPr>
          <a:lstStyle/>
          <a:p>
            <a:pPr algn="ctr" defTabSz="2559233" eaLnBrk="1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408A"/>
                </a:solidFill>
                <a:cs typeface="Arial" pitchFamily="34" charset="0"/>
              </a:rPr>
              <a:t>TITLE &amp; AUTHOR INFO</a:t>
            </a:r>
            <a:r>
              <a:rPr lang="en-US" sz="3600" dirty="0">
                <a:latin typeface="Arial" charset="0"/>
              </a:rPr>
              <a:t> </a:t>
            </a:r>
          </a:p>
          <a:p>
            <a:pPr algn="ctr" defTabSz="2559233" eaLnBrk="1" hangingPunct="1">
              <a:spcAft>
                <a:spcPts val="600"/>
              </a:spcAft>
              <a:defRPr/>
            </a:pPr>
            <a:r>
              <a:rPr lang="en-US" sz="2800" b="1" dirty="0">
                <a:latin typeface="Arial" charset="0"/>
              </a:rPr>
              <a:t>Effects of Hospital-Based Comprehensive Medication Reviews Including Post-Discharge Follow-ups on Older Patients’ Healthcare Utilization (the MedBridge Trial): Pragmatic Cluster-Randomized Crossover Trial</a:t>
            </a:r>
          </a:p>
          <a:p>
            <a:pPr algn="just" defTabSz="2559233" eaLnBrk="1" hangingPunct="1">
              <a:spcAft>
                <a:spcPts val="600"/>
              </a:spcAft>
              <a:defRPr/>
            </a:pPr>
            <a:r>
              <a:rPr lang="en-US" sz="2800" u="sng" dirty="0">
                <a:latin typeface="Arial" charset="0"/>
              </a:rPr>
              <a:t>Kempen TGH*</a:t>
            </a:r>
            <a:r>
              <a:rPr lang="en-US" sz="2800" dirty="0">
                <a:latin typeface="Arial" charset="0"/>
              </a:rPr>
              <a:t>, Bertilsson M, Hadziosmanovic N, Lindner KJ, Melhus H, Nielsen EI, Sulku J, Gillespie U </a:t>
            </a:r>
          </a:p>
          <a:p>
            <a:pPr algn="just" defTabSz="2559233" eaLnBrk="1" hangingPunct="1">
              <a:defRPr/>
            </a:pPr>
            <a:r>
              <a:rPr lang="en-US" sz="2800" dirty="0">
                <a:latin typeface="Arial" charset="0"/>
                <a:cs typeface="Arial" pitchFamily="34" charset="0"/>
              </a:rPr>
              <a:t>*thomas.kempen@medsci.uu.se, Uppsala University</a:t>
            </a:r>
          </a:p>
          <a:p>
            <a:pPr algn="ctr" defTabSz="2559233" eaLnBrk="1" hangingPunct="1">
              <a:defRPr/>
            </a:pPr>
            <a:endParaRPr lang="en-US" sz="2800" dirty="0">
              <a:cs typeface="Arial" pitchFamily="34" charset="0"/>
            </a:endParaRPr>
          </a:p>
          <a:p>
            <a:pPr algn="ctr" defTabSz="2559233" eaLnBrk="1" hangingPunct="1">
              <a:defRPr/>
            </a:pPr>
            <a:r>
              <a:rPr lang="en-US" sz="3600" b="1" dirty="0">
                <a:solidFill>
                  <a:srgbClr val="00408A"/>
                </a:solidFill>
                <a:cs typeface="Arial" pitchFamily="34" charset="0"/>
              </a:rPr>
              <a:t>BACKGROUND</a:t>
            </a:r>
            <a:endParaRPr lang="en-US" sz="4000" b="1" dirty="0">
              <a:solidFill>
                <a:srgbClr val="00408A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algn="just" defTabSz="2559233" eaLnBrk="1" hangingPunct="1">
              <a:spcAft>
                <a:spcPts val="1200"/>
              </a:spcAft>
              <a:defRPr/>
            </a:pPr>
            <a:r>
              <a:rPr lang="en-US" sz="2800" dirty="0">
                <a:latin typeface="Arial" charset="0"/>
              </a:rPr>
              <a:t>Evidence on hard clinical outcomes regarding the effects of comprehensive medication reviews (CMRs) in secondary care is scarce.</a:t>
            </a:r>
            <a:endParaRPr lang="en-US" sz="2800" dirty="0">
              <a:latin typeface="Arial" charset="0"/>
              <a:cs typeface="Arial" charset="0"/>
            </a:endParaRPr>
          </a:p>
          <a:p>
            <a:pPr algn="ctr" defTabSz="2559233" eaLnBrk="1" hangingPunct="1">
              <a:defRPr/>
            </a:pPr>
            <a:r>
              <a:rPr lang="en-US" sz="3600" b="1" dirty="0">
                <a:solidFill>
                  <a:srgbClr val="00408A"/>
                </a:solidFill>
                <a:cs typeface="Arial" pitchFamily="34" charset="0"/>
              </a:rPr>
              <a:t>OBJECTIVE</a:t>
            </a:r>
          </a:p>
          <a:p>
            <a:pPr algn="just" defTabSz="2559233" eaLnBrk="1" hangingPunct="1">
              <a:spcAft>
                <a:spcPts val="1200"/>
              </a:spcAft>
              <a:defRPr/>
            </a:pPr>
            <a:r>
              <a:rPr lang="en-US" sz="2800" dirty="0">
                <a:latin typeface="Arial" charset="0"/>
              </a:rPr>
              <a:t>To study the effects of hospital-based CMRs including post-discharge follow-ups on older patients’ healthcare utilization, compared with only hospital-based reviews and usual care.</a:t>
            </a:r>
          </a:p>
          <a:p>
            <a:pPr algn="ctr" defTabSz="2559233" eaLnBrk="1" hangingPunct="1">
              <a:defRPr/>
            </a:pPr>
            <a:r>
              <a:rPr lang="en-US" sz="3600" b="1" dirty="0">
                <a:solidFill>
                  <a:srgbClr val="00408A"/>
                </a:solidFill>
                <a:cs typeface="Arial" pitchFamily="34" charset="0"/>
              </a:rPr>
              <a:t>METHODS</a:t>
            </a:r>
          </a:p>
          <a:p>
            <a:pPr algn="just" defTabSz="2559233" eaLnBrk="1" hangingPunct="1">
              <a:defRPr/>
            </a:pPr>
            <a:r>
              <a:rPr lang="en-US" sz="2800" b="1" dirty="0">
                <a:latin typeface="Arial" charset="0"/>
              </a:rPr>
              <a:t>Design</a:t>
            </a:r>
            <a:r>
              <a:rPr lang="en-US" sz="2800" dirty="0">
                <a:latin typeface="Arial" charset="0"/>
              </a:rPr>
              <a:t> Pragmatic, multicenter, cluster-randomized crossover trial. </a:t>
            </a:r>
            <a:r>
              <a:rPr lang="en-US" sz="2800" b="1" dirty="0">
                <a:latin typeface="Arial" charset="0"/>
              </a:rPr>
              <a:t>Setting</a:t>
            </a:r>
            <a:r>
              <a:rPr lang="en-US" sz="2800" dirty="0">
                <a:latin typeface="Arial" charset="0"/>
              </a:rPr>
              <a:t> Eight wards with multi-professional teams at four hospitals in Sweden (Northern Europe). </a:t>
            </a:r>
            <a:r>
              <a:rPr lang="en-US" sz="2800" b="1" dirty="0">
                <a:latin typeface="Arial" charset="0"/>
              </a:rPr>
              <a:t>Participants </a:t>
            </a:r>
            <a:r>
              <a:rPr lang="en-US" sz="2800" dirty="0">
                <a:latin typeface="Arial" charset="0"/>
              </a:rPr>
              <a:t>Patients aged ≥65 years old, admitted to one of the study wards for at least one day. </a:t>
            </a:r>
            <a:r>
              <a:rPr lang="en-US" sz="2800" b="1" dirty="0">
                <a:latin typeface="Arial" charset="0"/>
              </a:rPr>
              <a:t>Interventions </a:t>
            </a:r>
            <a:r>
              <a:rPr lang="en-US" sz="2800" dirty="0">
                <a:latin typeface="Arial" charset="0"/>
              </a:rPr>
              <a:t>Each ward participated in the trial for six consecutive eight-week periods. The wards were randomized to provide one of three treatments during each period: 1, CMR; 2, CMR plus post-discharge follow-up; 3, usual care without a clinical pharmacist (Figure 1). </a:t>
            </a:r>
            <a:r>
              <a:rPr lang="en-US" sz="2800" b="1" dirty="0">
                <a:latin typeface="Arial" charset="0"/>
              </a:rPr>
              <a:t>Main outcome measure </a:t>
            </a:r>
            <a:r>
              <a:rPr lang="en-US" sz="2800" dirty="0">
                <a:latin typeface="Arial" charset="0"/>
              </a:rPr>
              <a:t>Incidence of unplanned hospital visits within 12 months.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3077" name="Text Box 403">
            <a:extLst>
              <a:ext uri="{FF2B5EF4-FFF2-40B4-BE49-F238E27FC236}">
                <a16:creationId xmlns:a16="http://schemas.microsoft.com/office/drawing/2014/main" id="{8384F6CB-0A23-40BB-852C-27E3AA87B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3066" y="3381415"/>
            <a:ext cx="8791200" cy="4355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690" tIns="22845" rIns="45690" bIns="2284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2555730" eaLnBrk="1" hangingPunct="1">
              <a:spcBef>
                <a:spcPct val="0"/>
              </a:spcBef>
              <a:buNone/>
              <a:defRPr/>
            </a:pPr>
            <a:r>
              <a:rPr lang="en-US" altLang="en-US" sz="3600" b="1" dirty="0">
                <a:solidFill>
                  <a:srgbClr val="0040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457200" indent="-457200" algn="just" defTabSz="255573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2637 patients (median age: 81 years, Table 1) included in the primary outcome analysis</a:t>
            </a:r>
          </a:p>
          <a:p>
            <a:pPr marL="457200" indent="-457200" algn="just" defTabSz="255573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Overall incidence of unplanned hospital visits: 1.77 per person-year</a:t>
            </a:r>
          </a:p>
          <a:p>
            <a:pPr marL="457200" indent="-457200" algn="just" defTabSz="2555730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 difference in primary outcome between  intervention groups and usual care: rate ratio 1.04 (95%-CI: 0.89-1.22) for CMR and 1.15 (95%-CI: 0.98-1.34) for CMR plus follow-up (Table 2)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7E10665-3485-48BB-BCF6-029C30C81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823153" y="394990"/>
            <a:ext cx="32766000" cy="2195432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71081" tIns="35540" rIns="71081" bIns="3554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defTabSz="3292475">
              <a:spcBef>
                <a:spcPct val="20000"/>
              </a:spcBef>
              <a:buFont typeface="Arial" panose="020B0604020202020204" pitchFamily="34" charset="0"/>
              <a:buChar char="•"/>
              <a:defRPr sz="15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13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2475">
              <a:spcBef>
                <a:spcPct val="20000"/>
              </a:spcBef>
              <a:buFont typeface="Arial" panose="020B0604020202020204" pitchFamily="34" charset="0"/>
              <a:buChar char="•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9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2475">
              <a:spcBef>
                <a:spcPct val="20000"/>
              </a:spcBef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2924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Comprehensive medication reviews</a:t>
            </a: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</a:t>
            </a: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post-discharge follow-ups did not decrease the incidence of unplanned hospital visits in older </a:t>
            </a: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hospitalized patients in Sweden</a:t>
            </a:r>
            <a:r>
              <a:rPr kumimoji="0" lang="en-GB" altLang="en-US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80" name="AutoShape 16">
            <a:extLst>
              <a:ext uri="{FF2B5EF4-FFF2-40B4-BE49-F238E27FC236}">
                <a16:creationId xmlns:a16="http://schemas.microsoft.com/office/drawing/2014/main" id="{8120E69E-610C-40C2-BB04-ECF54D22B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40696" y="-1387210"/>
            <a:ext cx="831585" cy="83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2555730" eaLnBrk="1" hangingPunct="1">
              <a:spcBef>
                <a:spcPct val="0"/>
              </a:spcBef>
              <a:buNone/>
              <a:defRPr/>
            </a:pPr>
            <a:endParaRPr lang="en-US" altLang="en-US" sz="5040" dirty="0">
              <a:latin typeface="Arial" panose="020B0604020202020204" pitchFamily="34" charset="0"/>
            </a:endParaRPr>
          </a:p>
        </p:txBody>
      </p:sp>
      <p:sp>
        <p:nvSpPr>
          <p:cNvPr id="3081" name="AutoShape 18">
            <a:extLst>
              <a:ext uri="{FF2B5EF4-FFF2-40B4-BE49-F238E27FC236}">
                <a16:creationId xmlns:a16="http://schemas.microsoft.com/office/drawing/2014/main" id="{BD6A60E4-42AA-49B7-9CA2-91676E0A9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467601" y="-960305"/>
            <a:ext cx="831585" cy="83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2555730" eaLnBrk="1" hangingPunct="1">
              <a:spcBef>
                <a:spcPct val="0"/>
              </a:spcBef>
              <a:buNone/>
              <a:defRPr/>
            </a:pPr>
            <a:endParaRPr lang="en-US" altLang="en-US" sz="5040" dirty="0">
              <a:latin typeface="Arial" panose="020B0604020202020204" pitchFamily="34" charset="0"/>
            </a:endParaRPr>
          </a:p>
        </p:txBody>
      </p:sp>
      <p:sp>
        <p:nvSpPr>
          <p:cNvPr id="3082" name="AutoShape 20">
            <a:extLst>
              <a:ext uri="{FF2B5EF4-FFF2-40B4-BE49-F238E27FC236}">
                <a16:creationId xmlns:a16="http://schemas.microsoft.com/office/drawing/2014/main" id="{D8F23AA4-AB9C-4B0A-8768-2412C7B2A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94506" y="-533400"/>
            <a:ext cx="830659" cy="831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2555730" eaLnBrk="1" hangingPunct="1">
              <a:spcBef>
                <a:spcPct val="0"/>
              </a:spcBef>
              <a:buNone/>
              <a:defRPr/>
            </a:pPr>
            <a:endParaRPr lang="en-US" altLang="en-US" sz="5040" dirty="0">
              <a:latin typeface="Arial" panose="020B0604020202020204" pitchFamily="34" charset="0"/>
            </a:endParaRPr>
          </a:p>
        </p:txBody>
      </p:sp>
      <p:sp>
        <p:nvSpPr>
          <p:cNvPr id="27" name="Text Box 207">
            <a:extLst>
              <a:ext uri="{FF2B5EF4-FFF2-40B4-BE49-F238E27FC236}">
                <a16:creationId xmlns:a16="http://schemas.microsoft.com/office/drawing/2014/main" id="{7890D1D2-F01A-4DD2-AE99-747867615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8885" y="11994599"/>
            <a:ext cx="14394537" cy="1032847"/>
          </a:xfrm>
          <a:prstGeom prst="rect">
            <a:avLst/>
          </a:prstGeom>
          <a:solidFill>
            <a:srgbClr val="00408A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292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2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24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056" b="1" dirty="0">
                <a:solidFill>
                  <a:schemeClr val="bg1"/>
                </a:solidFill>
                <a:latin typeface="News Gothic MT" panose="020B0504020203020204" pitchFamily="34" charset="0"/>
              </a:rPr>
              <a:t>Table 2. Results on Primary Outcome Measure: </a:t>
            </a:r>
            <a:br>
              <a:rPr lang="en-US" altLang="en-US" sz="3056" b="1" dirty="0">
                <a:solidFill>
                  <a:schemeClr val="bg1"/>
                </a:solidFill>
                <a:latin typeface="News Gothic MT" panose="020B0504020203020204" pitchFamily="34" charset="0"/>
              </a:rPr>
            </a:br>
            <a:r>
              <a:rPr lang="en-US" altLang="en-US" sz="3056" b="1" dirty="0">
                <a:solidFill>
                  <a:schemeClr val="bg1"/>
                </a:solidFill>
                <a:latin typeface="News Gothic MT" panose="020B0504020203020204" pitchFamily="34" charset="0"/>
              </a:rPr>
              <a:t>Incidence of Unplanned Hospital Visits within 12 Months</a:t>
            </a:r>
          </a:p>
        </p:txBody>
      </p:sp>
      <p:pic>
        <p:nvPicPr>
          <p:cNvPr id="23" name="Bildobjekt 22">
            <a:extLst>
              <a:ext uri="{FF2B5EF4-FFF2-40B4-BE49-F238E27FC236}">
                <a16:creationId xmlns:a16="http://schemas.microsoft.com/office/drawing/2014/main" id="{8B30A512-A662-48D9-B6BF-8B5784D26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8836" y="15769740"/>
            <a:ext cx="2132246" cy="2096064"/>
          </a:xfrm>
          <a:prstGeom prst="rect">
            <a:avLst/>
          </a:prstGeom>
        </p:spPr>
      </p:pic>
      <p:pic>
        <p:nvPicPr>
          <p:cNvPr id="24" name="Bildobjekt 23">
            <a:extLst>
              <a:ext uri="{FF2B5EF4-FFF2-40B4-BE49-F238E27FC236}">
                <a16:creationId xmlns:a16="http://schemas.microsoft.com/office/drawing/2014/main" id="{00C1C8F2-B43A-4FA5-BA78-1D2B886B3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615" y="16530604"/>
            <a:ext cx="3298904" cy="992874"/>
          </a:xfrm>
          <a:prstGeom prst="rect">
            <a:avLst/>
          </a:prstGeom>
        </p:spPr>
      </p:pic>
      <p:pic>
        <p:nvPicPr>
          <p:cNvPr id="25" name="Bildobjekt 24">
            <a:extLst>
              <a:ext uri="{FF2B5EF4-FFF2-40B4-BE49-F238E27FC236}">
                <a16:creationId xmlns:a16="http://schemas.microsoft.com/office/drawing/2014/main" id="{CB10685A-7636-431D-B7A7-DE826B388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2653" y="16530603"/>
            <a:ext cx="3542318" cy="992874"/>
          </a:xfrm>
          <a:prstGeom prst="rect">
            <a:avLst/>
          </a:prstGeom>
        </p:spPr>
      </p:pic>
      <p:pic>
        <p:nvPicPr>
          <p:cNvPr id="26" name="Bildobjekt 25">
            <a:extLst>
              <a:ext uri="{FF2B5EF4-FFF2-40B4-BE49-F238E27FC236}">
                <a16:creationId xmlns:a16="http://schemas.microsoft.com/office/drawing/2014/main" id="{C6A8DF81-1B55-49F1-9A15-89C1C81B3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5" t="32465" r="13588" b="32153"/>
          <a:stretch/>
        </p:blipFill>
        <p:spPr>
          <a:xfrm>
            <a:off x="15259698" y="16473914"/>
            <a:ext cx="4978088" cy="1106253"/>
          </a:xfrm>
          <a:prstGeom prst="rect">
            <a:avLst/>
          </a:prstGeom>
        </p:spPr>
      </p:pic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E435D48F-032D-4F7F-A75F-3351B906C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53071"/>
              </p:ext>
            </p:extLst>
          </p:nvPr>
        </p:nvGraphicFramePr>
        <p:xfrm>
          <a:off x="12008887" y="13056104"/>
          <a:ext cx="14394533" cy="267229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402829">
                  <a:extLst>
                    <a:ext uri="{9D8B030D-6E8A-4147-A177-3AD203B41FA5}">
                      <a16:colId xmlns:a16="http://schemas.microsoft.com/office/drawing/2014/main" val="666865853"/>
                    </a:ext>
                  </a:extLst>
                </a:gridCol>
                <a:gridCol w="2402829">
                  <a:extLst>
                    <a:ext uri="{9D8B030D-6E8A-4147-A177-3AD203B41FA5}">
                      <a16:colId xmlns:a16="http://schemas.microsoft.com/office/drawing/2014/main" val="319102627"/>
                    </a:ext>
                  </a:extLst>
                </a:gridCol>
                <a:gridCol w="2402829">
                  <a:extLst>
                    <a:ext uri="{9D8B030D-6E8A-4147-A177-3AD203B41FA5}">
                      <a16:colId xmlns:a16="http://schemas.microsoft.com/office/drawing/2014/main" val="1983315853"/>
                    </a:ext>
                  </a:extLst>
                </a:gridCol>
                <a:gridCol w="3593023">
                  <a:extLst>
                    <a:ext uri="{9D8B030D-6E8A-4147-A177-3AD203B41FA5}">
                      <a16:colId xmlns:a16="http://schemas.microsoft.com/office/drawing/2014/main" val="1910561305"/>
                    </a:ext>
                  </a:extLst>
                </a:gridCol>
                <a:gridCol w="3593023">
                  <a:extLst>
                    <a:ext uri="{9D8B030D-6E8A-4147-A177-3AD203B41FA5}">
                      <a16:colId xmlns:a16="http://schemas.microsoft.com/office/drawing/2014/main" val="931949074"/>
                    </a:ext>
                  </a:extLst>
                </a:gridCol>
              </a:tblGrid>
              <a:tr h="620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11303395"/>
                  </a:ext>
                </a:extLst>
              </a:tr>
              <a:tr h="1460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922)</a:t>
                      </a:r>
                      <a:endParaRPr lang="en-US" sz="2800" b="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CMR plus follow-up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823)</a:t>
                      </a: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Usual care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892)</a:t>
                      </a: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CMR vs.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usual care </a:t>
                      </a: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CMR plus follow-up vs. usual care</a:t>
                      </a: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1532884"/>
                  </a:ext>
                </a:extLst>
              </a:tr>
              <a:tr h="5911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1.74 </a:t>
                      </a:r>
                      <a:endParaRPr lang="en-US" sz="2800" b="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1.95</a:t>
                      </a:r>
                      <a:endParaRPr lang="en-US" sz="2800" noProof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1.63</a:t>
                      </a: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 (0.89-1.22)</a:t>
                      </a: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 (0.98-1.34)</a:t>
                      </a:r>
                      <a:endParaRPr lang="en-US" sz="28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3131359"/>
                  </a:ext>
                </a:extLst>
              </a:tr>
            </a:tbl>
          </a:graphicData>
        </a:graphic>
      </p:graphicFrame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8B2C6A08-8244-4A45-AD08-94685824D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521763"/>
              </p:ext>
            </p:extLst>
          </p:nvPr>
        </p:nvGraphicFramePr>
        <p:xfrm>
          <a:off x="27809136" y="8424978"/>
          <a:ext cx="9909864" cy="620748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230779">
                  <a:extLst>
                    <a:ext uri="{9D8B030D-6E8A-4147-A177-3AD203B41FA5}">
                      <a16:colId xmlns:a16="http://schemas.microsoft.com/office/drawing/2014/main" val="412876119"/>
                    </a:ext>
                  </a:extLst>
                </a:gridCol>
                <a:gridCol w="2276355">
                  <a:extLst>
                    <a:ext uri="{9D8B030D-6E8A-4147-A177-3AD203B41FA5}">
                      <a16:colId xmlns:a16="http://schemas.microsoft.com/office/drawing/2014/main" val="2344959612"/>
                    </a:ext>
                  </a:extLst>
                </a:gridCol>
                <a:gridCol w="2201365">
                  <a:extLst>
                    <a:ext uri="{9D8B030D-6E8A-4147-A177-3AD203B41FA5}">
                      <a16:colId xmlns:a16="http://schemas.microsoft.com/office/drawing/2014/main" val="1311368829"/>
                    </a:ext>
                  </a:extLst>
                </a:gridCol>
                <a:gridCol w="2201365">
                  <a:extLst>
                    <a:ext uri="{9D8B030D-6E8A-4147-A177-3AD203B41FA5}">
                      <a16:colId xmlns:a16="http://schemas.microsoft.com/office/drawing/2014/main" val="3343407086"/>
                    </a:ext>
                  </a:extLst>
                </a:gridCol>
              </a:tblGrid>
              <a:tr h="1324292">
                <a:tc>
                  <a:txBody>
                    <a:bodyPr/>
                    <a:lstStyle/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</a:t>
                      </a:r>
                      <a:endParaRPr lang="en-US" sz="2800" b="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922)</a:t>
                      </a:r>
                      <a:endParaRPr lang="en-US" sz="2800" b="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CMR plus follow-up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823)</a:t>
                      </a:r>
                      <a:endParaRPr lang="en-US" sz="2800" b="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Usual care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892)</a:t>
                      </a:r>
                      <a:endParaRPr lang="en-US" sz="2800" b="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8890498"/>
                  </a:ext>
                </a:extLst>
              </a:tr>
              <a:tr h="882861">
                <a:tc>
                  <a:txBody>
                    <a:bodyPr/>
                    <a:lstStyle/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 median years (IQR)</a:t>
                      </a:r>
                      <a:endParaRPr lang="en-US" sz="2800" b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(74–87)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(74–87)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(74–7)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146579"/>
                  </a:ext>
                </a:extLst>
              </a:tr>
              <a:tr h="441431">
                <a:tc>
                  <a:txBody>
                    <a:bodyPr/>
                    <a:lstStyle/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Female sex</a:t>
                      </a:r>
                      <a:endParaRPr lang="en-US" sz="2800" b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458 (49.7)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452 (54.8)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447 (50.0)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892212"/>
                  </a:ext>
                </a:extLst>
              </a:tr>
              <a:tr h="1324292">
                <a:tc>
                  <a:txBody>
                    <a:bodyPr/>
                    <a:lstStyle/>
                    <a:p>
                      <a:pPr marL="88900" indent="0" algn="l"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Medications, median number (IQR)</a:t>
                      </a:r>
                      <a:endParaRPr lang="en-US" sz="2800" b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(5–13)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(5–13)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(6–13)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396532"/>
                  </a:ext>
                </a:extLst>
              </a:tr>
              <a:tr h="441431">
                <a:tc>
                  <a:txBody>
                    <a:bodyPr/>
                    <a:lstStyle/>
                    <a:p>
                      <a:pPr marL="8890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history</a:t>
                      </a:r>
                      <a:endParaRPr lang="en-US" sz="2800" b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414357"/>
                  </a:ext>
                </a:extLst>
              </a:tr>
              <a:tr h="441431">
                <a:tc>
                  <a:txBody>
                    <a:bodyPr/>
                    <a:lstStyle/>
                    <a:p>
                      <a:pPr marL="26670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 mellitus</a:t>
                      </a:r>
                      <a:endParaRPr lang="en-US" sz="2800" b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 (30.5)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 (26.0)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 (28.3)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781384"/>
                  </a:ext>
                </a:extLst>
              </a:tr>
              <a:tr h="910319">
                <a:tc>
                  <a:txBody>
                    <a:bodyPr/>
                    <a:lstStyle/>
                    <a:p>
                      <a:pPr marL="26670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Congestive heart failure </a:t>
                      </a:r>
                      <a:endParaRPr lang="en-US" sz="2800" b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 (28.6)</a:t>
                      </a:r>
                      <a:endParaRPr lang="en-US" sz="2800" noProof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 (26.2)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 (27.0)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0416364"/>
                  </a:ext>
                </a:extLst>
              </a:tr>
              <a:tr h="441431">
                <a:tc>
                  <a:txBody>
                    <a:bodyPr/>
                    <a:lstStyle/>
                    <a:p>
                      <a:pPr marL="26670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b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COPD</a:t>
                      </a:r>
                      <a:endParaRPr lang="en-US" sz="2800" b="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 (13.4)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 (14.3)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(13.5)</a:t>
                      </a:r>
                      <a:endParaRPr lang="en-US" sz="28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320685"/>
                  </a:ext>
                </a:extLst>
              </a:tr>
            </a:tbl>
          </a:graphicData>
        </a:graphic>
      </p:graphicFrame>
      <p:sp>
        <p:nvSpPr>
          <p:cNvPr id="31" name="Text Box 207">
            <a:extLst>
              <a:ext uri="{FF2B5EF4-FFF2-40B4-BE49-F238E27FC236}">
                <a16:creationId xmlns:a16="http://schemas.microsoft.com/office/drawing/2014/main" id="{9B079358-8198-4E7E-8D8E-9B33E08AF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9136" y="7848600"/>
            <a:ext cx="9909864" cy="562590"/>
          </a:xfrm>
          <a:prstGeom prst="rect">
            <a:avLst/>
          </a:prstGeom>
          <a:solidFill>
            <a:srgbClr val="00408A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292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2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24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056" b="1" dirty="0">
                <a:solidFill>
                  <a:schemeClr val="bg1"/>
                </a:solidFill>
                <a:latin typeface="News Gothic MT" panose="020B0504020203020204" pitchFamily="34" charset="0"/>
              </a:rPr>
              <a:t>Table 1. Baseline Characteristics</a:t>
            </a:r>
          </a:p>
        </p:txBody>
      </p:sp>
      <p:sp>
        <p:nvSpPr>
          <p:cNvPr id="38" name="Rektangel: rundade hörn 37">
            <a:extLst>
              <a:ext uri="{FF2B5EF4-FFF2-40B4-BE49-F238E27FC236}">
                <a16:creationId xmlns:a16="http://schemas.microsoft.com/office/drawing/2014/main" id="{B67E634A-E79A-4E7D-B21E-3AAD15157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2001297" y="4108058"/>
            <a:ext cx="14401379" cy="1083565"/>
          </a:xfrm>
          <a:prstGeom prst="roundRect">
            <a:avLst/>
          </a:prstGeom>
          <a:solidFill>
            <a:schemeClr val="bg1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ktangel: rundade hörn 38">
            <a:extLst>
              <a:ext uri="{FF2B5EF4-FFF2-40B4-BE49-F238E27FC236}">
                <a16:creationId xmlns:a16="http://schemas.microsoft.com/office/drawing/2014/main" id="{B2AA9123-0E5A-4E66-9570-28F74D6D0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2001375" y="5313518"/>
            <a:ext cx="14394537" cy="4049509"/>
          </a:xfrm>
          <a:prstGeom prst="roundRect">
            <a:avLst>
              <a:gd name="adj" fmla="val 3416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ktangel: rundade hörn 39">
            <a:extLst>
              <a:ext uri="{FF2B5EF4-FFF2-40B4-BE49-F238E27FC236}">
                <a16:creationId xmlns:a16="http://schemas.microsoft.com/office/drawing/2014/main" id="{BD744270-272A-4540-B0D9-E2ECD3267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2001375" y="9461360"/>
            <a:ext cx="14394537" cy="2020535"/>
          </a:xfrm>
          <a:prstGeom prst="roundRect">
            <a:avLst>
              <a:gd name="adj" fmla="val 5668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ktangel: rundade hörn 40">
            <a:extLst>
              <a:ext uri="{FF2B5EF4-FFF2-40B4-BE49-F238E27FC236}">
                <a16:creationId xmlns:a16="http://schemas.microsoft.com/office/drawing/2014/main" id="{45878F76-4BD3-4221-A2E6-5F83E1C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4607334" y="4215253"/>
            <a:ext cx="2997604" cy="874597"/>
          </a:xfrm>
          <a:prstGeom prst="roundRect">
            <a:avLst/>
          </a:prstGeom>
          <a:solidFill>
            <a:srgbClr val="D7E5F5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1: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CMR (n=922)</a:t>
            </a:r>
          </a:p>
        </p:txBody>
      </p:sp>
      <p:sp>
        <p:nvSpPr>
          <p:cNvPr id="42" name="Rektangel: rundade hörn 41">
            <a:extLst>
              <a:ext uri="{FF2B5EF4-FFF2-40B4-BE49-F238E27FC236}">
                <a16:creationId xmlns:a16="http://schemas.microsoft.com/office/drawing/2014/main" id="{8C19FB20-21A6-4EC7-AB9F-C6FCD8370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7713271" y="4215254"/>
            <a:ext cx="5057381" cy="874599"/>
          </a:xfrm>
          <a:prstGeom prst="roundRect">
            <a:avLst/>
          </a:prstGeom>
          <a:solidFill>
            <a:srgbClr val="A3C3E7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 2: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CMR plus follow-up (n=823)</a:t>
            </a:r>
          </a:p>
        </p:txBody>
      </p:sp>
      <p:sp>
        <p:nvSpPr>
          <p:cNvPr id="43" name="Rektangel: rundade hörn 42">
            <a:extLst>
              <a:ext uri="{FF2B5EF4-FFF2-40B4-BE49-F238E27FC236}">
                <a16:creationId xmlns:a16="http://schemas.microsoft.com/office/drawing/2014/main" id="{BDD531CF-032E-4D12-8166-373D1188D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4614103" y="5417057"/>
            <a:ext cx="8163317" cy="2233822"/>
          </a:xfrm>
          <a:prstGeom prst="roundRect">
            <a:avLst>
              <a:gd name="adj" fmla="val 5900"/>
            </a:avLst>
          </a:prstGeom>
          <a:solidFill>
            <a:srgbClr val="B9D2ED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Structured, critical examination of all of the patient’s medications in relation to the patient’s conditions by the ward-based pharmacist in collaboration with the ward physician and the patient and/or next-of-kin.</a:t>
            </a:r>
          </a:p>
        </p:txBody>
      </p:sp>
      <p:sp>
        <p:nvSpPr>
          <p:cNvPr id="44" name="Rektangel: rundade hörn 43">
            <a:extLst>
              <a:ext uri="{FF2B5EF4-FFF2-40B4-BE49-F238E27FC236}">
                <a16:creationId xmlns:a16="http://schemas.microsoft.com/office/drawing/2014/main" id="{E4B3B336-23B4-4248-B1C1-3F0E1074F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7713271" y="7879480"/>
            <a:ext cx="5057356" cy="1371599"/>
          </a:xfrm>
          <a:prstGeom prst="roundRect">
            <a:avLst>
              <a:gd name="adj" fmla="val 9866"/>
            </a:avLst>
          </a:prstGeom>
          <a:solidFill>
            <a:srgbClr val="A3C3E7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 referral by ward-based pharmacist to general practitioner, if necessary</a:t>
            </a:r>
          </a:p>
        </p:txBody>
      </p:sp>
      <p:sp>
        <p:nvSpPr>
          <p:cNvPr id="45" name="Rektangel: rundade hörn 44">
            <a:extLst>
              <a:ext uri="{FF2B5EF4-FFF2-40B4-BE49-F238E27FC236}">
                <a16:creationId xmlns:a16="http://schemas.microsoft.com/office/drawing/2014/main" id="{35C7B152-258D-4B83-8E59-8C03C84FF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2008885" y="5417057"/>
            <a:ext cx="2598449" cy="38340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 during </a:t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 stay</a:t>
            </a:r>
          </a:p>
        </p:txBody>
      </p:sp>
      <p:sp>
        <p:nvSpPr>
          <p:cNvPr id="46" name="Rektangel: rundade hörn 45">
            <a:extLst>
              <a:ext uri="{FF2B5EF4-FFF2-40B4-BE49-F238E27FC236}">
                <a16:creationId xmlns:a16="http://schemas.microsoft.com/office/drawing/2014/main" id="{767CD6D8-7B2D-44A3-9BFA-140DC85FA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2008886" y="9578285"/>
            <a:ext cx="2597730" cy="180639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discharge</a:t>
            </a:r>
          </a:p>
        </p:txBody>
      </p:sp>
      <p:sp>
        <p:nvSpPr>
          <p:cNvPr id="47" name="Rektangel: rundade hörn 46">
            <a:extLst>
              <a:ext uri="{FF2B5EF4-FFF2-40B4-BE49-F238E27FC236}">
                <a16:creationId xmlns:a16="http://schemas.microsoft.com/office/drawing/2014/main" id="{8D6BE051-BD2D-4937-83C0-C9A2EE8DF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4614103" y="7879480"/>
            <a:ext cx="2988672" cy="3505199"/>
          </a:xfrm>
          <a:prstGeom prst="roundRect">
            <a:avLst>
              <a:gd name="adj" fmla="val 3512"/>
            </a:avLst>
          </a:prstGeom>
          <a:solidFill>
            <a:srgbClr val="D7E5F5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 care without a pharmacist involved at the ward.</a:t>
            </a:r>
          </a:p>
        </p:txBody>
      </p:sp>
      <p:cxnSp>
        <p:nvCxnSpPr>
          <p:cNvPr id="53" name="Rak pilkoppling 52">
            <a:extLst>
              <a:ext uri="{FF2B5EF4-FFF2-40B4-BE49-F238E27FC236}">
                <a16:creationId xmlns:a16="http://schemas.microsoft.com/office/drawing/2014/main" id="{1F53F196-C37C-4DB0-BD9F-54CF16EEA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Aspect="1"/>
            <a:stCxn id="44" idx="2"/>
            <a:endCxn id="48" idx="0"/>
          </p:cNvCxnSpPr>
          <p:nvPr/>
        </p:nvCxnSpPr>
        <p:spPr>
          <a:xfrm flipH="1">
            <a:off x="20241228" y="9251079"/>
            <a:ext cx="721" cy="327206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ktangel: rundade hörn 47">
            <a:extLst>
              <a:ext uri="{FF2B5EF4-FFF2-40B4-BE49-F238E27FC236}">
                <a16:creationId xmlns:a16="http://schemas.microsoft.com/office/drawing/2014/main" id="{4B4CC481-5C23-4699-A5FF-B34142ACA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7712549" y="9578285"/>
            <a:ext cx="5057357" cy="1806394"/>
          </a:xfrm>
          <a:prstGeom prst="roundRect">
            <a:avLst>
              <a:gd name="adj" fmla="val 4082"/>
            </a:avLst>
          </a:prstGeom>
          <a:solidFill>
            <a:srgbClr val="A3C3E7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follow-up telephone calls by ward-based pharmacist to patient after 2-7 days and 1-2 months</a:t>
            </a:r>
          </a:p>
        </p:txBody>
      </p:sp>
      <p:sp>
        <p:nvSpPr>
          <p:cNvPr id="54" name="Rektangel: rundade hörn 53">
            <a:extLst>
              <a:ext uri="{FF2B5EF4-FFF2-40B4-BE49-F238E27FC236}">
                <a16:creationId xmlns:a16="http://schemas.microsoft.com/office/drawing/2014/main" id="{D4F0DCA3-3682-4038-BCD4-621F0A87C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22859999" y="4215253"/>
            <a:ext cx="3453335" cy="874600"/>
          </a:xfrm>
          <a:prstGeom prst="roundRect">
            <a:avLst/>
          </a:prstGeom>
          <a:solidFill>
            <a:srgbClr val="85B0DF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Control: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 care (n=892)</a:t>
            </a:r>
          </a:p>
        </p:txBody>
      </p:sp>
      <p:sp>
        <p:nvSpPr>
          <p:cNvPr id="55" name="Rektangel: rundade hörn 54">
            <a:extLst>
              <a:ext uri="{FF2B5EF4-FFF2-40B4-BE49-F238E27FC236}">
                <a16:creationId xmlns:a16="http://schemas.microsoft.com/office/drawing/2014/main" id="{2309D64C-E7B6-479D-A419-C80ADD986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22861434" y="5417055"/>
            <a:ext cx="3451900" cy="5967624"/>
          </a:xfrm>
          <a:prstGeom prst="roundRect">
            <a:avLst>
              <a:gd name="adj" fmla="val 5444"/>
            </a:avLst>
          </a:prstGeom>
          <a:solidFill>
            <a:srgbClr val="85B0DF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 care without a pharmacist involved at the ward.</a:t>
            </a:r>
          </a:p>
        </p:txBody>
      </p:sp>
      <p:cxnSp>
        <p:nvCxnSpPr>
          <p:cNvPr id="56" name="Rak pilkoppling 55">
            <a:extLst>
              <a:ext uri="{FF2B5EF4-FFF2-40B4-BE49-F238E27FC236}">
                <a16:creationId xmlns:a16="http://schemas.microsoft.com/office/drawing/2014/main" id="{380485D3-5C0B-4B00-84B6-507063663B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Aspect="1"/>
            <a:stCxn id="54" idx="2"/>
            <a:endCxn id="55" idx="0"/>
          </p:cNvCxnSpPr>
          <p:nvPr/>
        </p:nvCxnSpPr>
        <p:spPr>
          <a:xfrm>
            <a:off x="24586667" y="5089853"/>
            <a:ext cx="717" cy="327202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ktangel: rundade hörn 56">
            <a:extLst>
              <a:ext uri="{FF2B5EF4-FFF2-40B4-BE49-F238E27FC236}">
                <a16:creationId xmlns:a16="http://schemas.microsoft.com/office/drawing/2014/main" id="{80A134A8-FC75-468C-B527-CEA9F538CF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2008886" y="4215250"/>
            <a:ext cx="2597729" cy="874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group</a:t>
            </a:r>
          </a:p>
        </p:txBody>
      </p:sp>
      <p:sp>
        <p:nvSpPr>
          <p:cNvPr id="60" name="Text Box 207">
            <a:extLst>
              <a:ext uri="{FF2B5EF4-FFF2-40B4-BE49-F238E27FC236}">
                <a16:creationId xmlns:a16="http://schemas.microsoft.com/office/drawing/2014/main" id="{7F33605C-452E-4D63-B1F1-E104C492F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5133" y="3520810"/>
            <a:ext cx="14394534" cy="562590"/>
          </a:xfrm>
          <a:prstGeom prst="rect">
            <a:avLst/>
          </a:prstGeom>
          <a:solidFill>
            <a:srgbClr val="00408A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292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2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24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056" b="1" dirty="0">
                <a:solidFill>
                  <a:schemeClr val="bg1"/>
                </a:solidFill>
                <a:latin typeface="News Gothic MT" panose="020B0504020203020204" pitchFamily="34" charset="0"/>
              </a:rPr>
              <a:t>Figure 1. Intervention and Treatment Group Diagram</a:t>
            </a:r>
          </a:p>
        </p:txBody>
      </p:sp>
      <p:cxnSp>
        <p:nvCxnSpPr>
          <p:cNvPr id="113" name="Rak pilkoppling 112">
            <a:extLst>
              <a:ext uri="{FF2B5EF4-FFF2-40B4-BE49-F238E27FC236}">
                <a16:creationId xmlns:a16="http://schemas.microsoft.com/office/drawing/2014/main" id="{B36138F0-7E30-478A-913F-F0729CB67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Aspect="1"/>
          </p:cNvCxnSpPr>
          <p:nvPr/>
        </p:nvCxnSpPr>
        <p:spPr>
          <a:xfrm>
            <a:off x="20237786" y="5098683"/>
            <a:ext cx="0" cy="318373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ak pilkoppling 113">
            <a:extLst>
              <a:ext uri="{FF2B5EF4-FFF2-40B4-BE49-F238E27FC236}">
                <a16:creationId xmlns:a16="http://schemas.microsoft.com/office/drawing/2014/main" id="{F9EC2E96-0094-47C4-BBC2-1E5E17812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Aspect="1"/>
          </p:cNvCxnSpPr>
          <p:nvPr/>
        </p:nvCxnSpPr>
        <p:spPr>
          <a:xfrm>
            <a:off x="16105419" y="5089850"/>
            <a:ext cx="0" cy="327203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ak pilkoppling 119">
            <a:extLst>
              <a:ext uri="{FF2B5EF4-FFF2-40B4-BE49-F238E27FC236}">
                <a16:creationId xmlns:a16="http://schemas.microsoft.com/office/drawing/2014/main" id="{05491A39-F65D-4AF8-97D1-A38E25051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Aspect="1"/>
          </p:cNvCxnSpPr>
          <p:nvPr/>
        </p:nvCxnSpPr>
        <p:spPr>
          <a:xfrm>
            <a:off x="20241341" y="7650879"/>
            <a:ext cx="717" cy="240457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ak pilkoppling 129">
            <a:extLst>
              <a:ext uri="{FF2B5EF4-FFF2-40B4-BE49-F238E27FC236}">
                <a16:creationId xmlns:a16="http://schemas.microsoft.com/office/drawing/2014/main" id="{23D08764-EF0F-4128-9CA9-188786F5A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Aspect="1"/>
            <a:endCxn id="47" idx="0"/>
          </p:cNvCxnSpPr>
          <p:nvPr/>
        </p:nvCxnSpPr>
        <p:spPr>
          <a:xfrm>
            <a:off x="16105417" y="7650879"/>
            <a:ext cx="3022" cy="228601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ktangel 102">
            <a:extLst>
              <a:ext uri="{FF2B5EF4-FFF2-40B4-BE49-F238E27FC236}">
                <a16:creationId xmlns:a16="http://schemas.microsoft.com/office/drawing/2014/main" id="{E5EB214F-C167-43D0-B218-574302C98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809136" y="14632466"/>
            <a:ext cx="9909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2555730" eaLnBrk="1" hangingPunct="1">
              <a:spcAft>
                <a:spcPts val="1200"/>
              </a:spcAft>
              <a:defRPr/>
            </a:pPr>
            <a:r>
              <a:rPr lang="en-GB" altLang="en-US" sz="2800" dirty="0">
                <a:cs typeface="Arial" panose="020B0604020202020204" pitchFamily="34" charset="0"/>
              </a:rPr>
              <a:t>Values are number (%) unless otherwise stated.</a:t>
            </a:r>
            <a:endParaRPr lang="en-US" altLang="en-US" sz="2800" dirty="0">
              <a:cs typeface="Arial" panose="020B0604020202020204" pitchFamily="34" charset="0"/>
            </a:endParaRPr>
          </a:p>
        </p:txBody>
      </p:sp>
      <p:sp>
        <p:nvSpPr>
          <p:cNvPr id="143" name="Text Box 403">
            <a:extLst>
              <a:ext uri="{FF2B5EF4-FFF2-40B4-BE49-F238E27FC236}">
                <a16:creationId xmlns:a16="http://schemas.microsoft.com/office/drawing/2014/main" id="{FB6D5623-3EE7-445A-B4F3-99340E8C69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3066" y="15434311"/>
            <a:ext cx="8791200" cy="3185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690" tIns="22845" rIns="45690" bIns="2284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2555730" eaLnBrk="1" hangingPunct="1">
              <a:spcBef>
                <a:spcPct val="0"/>
              </a:spcBef>
              <a:buNone/>
              <a:defRPr/>
            </a:pPr>
            <a:r>
              <a:rPr lang="en-US" altLang="en-US" sz="3600" b="1" dirty="0">
                <a:solidFill>
                  <a:srgbClr val="0040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algn="just" defTabSz="2555730" eaLnBrk="1" hangingPunct="1">
              <a:spcBef>
                <a:spcPct val="0"/>
              </a:spcBef>
              <a:buNone/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this study of older hospitalized patients, CMR plus post-discharge follow-up did not decrease the incidence of unplanned hospital visits. Alternative forms of medication reviews aimed to improve older patients’ health outcomes should be considered and subjected to randomized controlled trials.</a:t>
            </a:r>
          </a:p>
        </p:txBody>
      </p:sp>
      <p:sp>
        <p:nvSpPr>
          <p:cNvPr id="110" name="Rektangel 109">
            <a:extLst>
              <a:ext uri="{FF2B5EF4-FFF2-40B4-BE49-F238E27FC236}">
                <a16:creationId xmlns:a16="http://schemas.microsoft.com/office/drawing/2014/main" id="{C54248C8-648F-4462-BB86-4F4733E6F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921812" y="17865804"/>
            <a:ext cx="1487698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cs typeface="Arial" panose="020B0604020202020204" pitchFamily="34" charset="0"/>
              </a:rPr>
              <a:t>No conflicts of interest to declare. Funded by </a:t>
            </a:r>
            <a:r>
              <a:rPr lang="en-US" sz="2200" dirty="0" err="1">
                <a:cs typeface="Arial" panose="020B0604020202020204" pitchFamily="34" charset="0"/>
              </a:rPr>
              <a:t>Regionala</a:t>
            </a:r>
            <a:r>
              <a:rPr lang="en-US" sz="2200" dirty="0">
                <a:cs typeface="Arial" panose="020B0604020202020204" pitchFamily="34" charset="0"/>
              </a:rPr>
              <a:t> </a:t>
            </a:r>
            <a:r>
              <a:rPr lang="en-US" sz="2200" dirty="0" err="1">
                <a:cs typeface="Arial" panose="020B0604020202020204" pitchFamily="34" charset="0"/>
              </a:rPr>
              <a:t>forskningsrådet</a:t>
            </a:r>
            <a:r>
              <a:rPr lang="en-US" sz="2200" dirty="0">
                <a:cs typeface="Arial" panose="020B0604020202020204" pitchFamily="34" charset="0"/>
              </a:rPr>
              <a:t> </a:t>
            </a:r>
            <a:r>
              <a:rPr lang="en-US" sz="2200" dirty="0" err="1">
                <a:cs typeface="Arial" panose="020B0604020202020204" pitchFamily="34" charset="0"/>
              </a:rPr>
              <a:t>i</a:t>
            </a:r>
            <a:r>
              <a:rPr lang="en-US" sz="2200" dirty="0">
                <a:cs typeface="Arial" panose="020B0604020202020204" pitchFamily="34" charset="0"/>
              </a:rPr>
              <a:t> Uppsala-</a:t>
            </a:r>
            <a:r>
              <a:rPr lang="en-US" sz="2200" dirty="0" err="1">
                <a:cs typeface="Arial" panose="020B0604020202020204" pitchFamily="34" charset="0"/>
              </a:rPr>
              <a:t>Örebroregionen</a:t>
            </a:r>
            <a:r>
              <a:rPr lang="en-US" sz="2200" dirty="0">
                <a:cs typeface="Arial" panose="020B0604020202020204" pitchFamily="34" charset="0"/>
              </a:rPr>
              <a:t>, Region Uppsala, Region Gävleborg, Region Västmanland, Sveriges Farmaceuter, Thuréus </a:t>
            </a:r>
            <a:r>
              <a:rPr lang="en-US" sz="2200" dirty="0" err="1">
                <a:cs typeface="Arial" panose="020B0604020202020204" pitchFamily="34" charset="0"/>
              </a:rPr>
              <a:t>stiftelsen</a:t>
            </a:r>
            <a:r>
              <a:rPr lang="en-US" sz="2200" dirty="0">
                <a:cs typeface="Arial" panose="020B0604020202020204" pitchFamily="34" charset="0"/>
              </a:rPr>
              <a:t>, Geriatriska fonden, and Riksförbundet HjärtLung. More information: </a:t>
            </a:r>
            <a:r>
              <a:rPr lang="en-US" sz="2200" dirty="0">
                <a:cs typeface="Arial" panose="020B0604020202020204" pitchFamily="34" charset="0"/>
                <a:hlinkClick r:id="rId7"/>
              </a:rPr>
              <a:t>www.akademiska.se/medbridge</a:t>
            </a:r>
            <a:r>
              <a:rPr lang="en-US" sz="2200" dirty="0">
                <a:cs typeface="Arial" panose="020B0604020202020204" pitchFamily="34" charset="0"/>
              </a:rPr>
              <a:t> or take a picture of the QR code:</a:t>
            </a:r>
            <a:endParaRPr lang="en-GB" sz="2200" dirty="0"/>
          </a:p>
        </p:txBody>
      </p:sp>
      <p:pic>
        <p:nvPicPr>
          <p:cNvPr id="150" name="Bildobjekt 149">
            <a:extLst>
              <a:ext uri="{FF2B5EF4-FFF2-40B4-BE49-F238E27FC236}">
                <a16:creationId xmlns:a16="http://schemas.microsoft.com/office/drawing/2014/main" id="{88ED8FDF-EF0D-437B-93A2-E16E83FB3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578" y="17757959"/>
            <a:ext cx="1444441" cy="1444441"/>
          </a:xfrm>
          <a:prstGeom prst="rect">
            <a:avLst/>
          </a:prstGeom>
        </p:spPr>
      </p:pic>
      <p:sp>
        <p:nvSpPr>
          <p:cNvPr id="49" name="Text Box 207">
            <a:extLst>
              <a:ext uri="{FF2B5EF4-FFF2-40B4-BE49-F238E27FC236}">
                <a16:creationId xmlns:a16="http://schemas.microsoft.com/office/drawing/2014/main" id="{CF8A6811-D4DE-4DD7-83E3-19B9A9555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2638" y="13055025"/>
            <a:ext cx="7193515" cy="584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defTabSz="3292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2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24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  <a:defRPr/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group, crude rate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207">
            <a:extLst>
              <a:ext uri="{FF2B5EF4-FFF2-40B4-BE49-F238E27FC236}">
                <a16:creationId xmlns:a16="http://schemas.microsoft.com/office/drawing/2014/main" id="{F9F3C36D-FF15-4EBC-A173-ABE385703B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7885" y="13055025"/>
            <a:ext cx="7148027" cy="584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 defTabSz="32924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329247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329247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329247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29247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Aft>
                <a:spcPts val="0"/>
              </a:spcAft>
              <a:buNone/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Adjusted rate ratio (95%-CI)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6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_xmlsignatures/_rels/origin.sigs.rels><?xml version="1.0" encoding="UTF-8" standalone="yes"?>
<Relationships xmlns="http://schemas.openxmlformats.org/package/2006/relationships"><Relationship Id="rId1" Type="http://schemas.openxmlformats.org/package/2006/relationships/digital-signature/signature" Target="sig1.xml"/></Relationships>
</file>

<file path=_xmlsignatures/sig1.xml><?xml version="1.0" encoding="utf-8"?>
<Signature xmlns="http://www.w3.org/2000/09/xmldsig#" Id="idPackageSignature">
  <SignedInfo>
    <CanonicalizationMethod Algorithm="http://www.w3.org/TR/2001/REC-xml-c14n-20010315"/>
    <SignatureMethod Algorithm="http://www.w3.org/2001/04/xmldsig-more#rsa-sha256"/>
    <Reference Type="http://www.w3.org/2000/09/xmldsig#Object" URI="#idPackageObject">
      <DigestMethod Algorithm="http://www.w3.org/2001/04/xmlenc#sha256"/>
      <DigestValue>9QAbu5M5OGT6RKXjxpGOhc9f5nKKnhqrzitqZsYpMJM=</DigestValue>
    </Reference>
    <Reference Type="http://www.w3.org/2000/09/xmldsig#Object" URI="#idOfficeObject">
      <DigestMethod Algorithm="http://www.w3.org/2001/04/xmlenc#sha256"/>
      <DigestValue>9/oq7zM/1SZZZ8ekv+nLs3UUXltPhAeQcuHl6ik2H84=</DigestValue>
    </Reference>
    <Reference Type="http://uri.etsi.org/01903#SignedProperties" URI="#idSignedProperties">
      <Transforms>
        <Transform Algorithm="http://www.w3.org/TR/2001/REC-xml-c14n-20010315"/>
      </Transforms>
      <DigestMethod Algorithm="http://www.w3.org/2001/04/xmlenc#sha256"/>
      <DigestValue>H+ifw613F772AMdjgMNBtDEs8vOH24xqUb6eAcAI1Is=</DigestValue>
    </Reference>
  </SignedInfo>
  <SignatureValue>GocCZ3u/Dwzomhtrg6KFE2sAditDI46Ft7WpmKB2xx8xbctWM7ZqRix3C46EOix+jyHOZ5SFDDX9
3KjQXICcfPDHYpjHQNqAQ8lZU76H440/mi0Xl41SOgt75CElF26VHSz8QnHVOg+jW0wk9NSodNW5
SnGWbuzFokqimhzqicQoVyy77enoebC0W31lkJEPL9GvlAYg+LC6b/UzkdQ4SlHDhp6YksvK9Fgl
iUQ+kBVGpTkleuE2oae3ZO+nbDSiKQ1xUXJERq/hmwbIEUdXmt0OhRaDhKIsfx3D+BmNiX/PL1PK
hydxh0BSN9Lb+Rty4W1IVEGMrUkAE0RjLu+AkQ==</SignatureValue>
  <KeyInfo>
    <X509Data>
      <X509Certificate>MIID8jCCAtqgAwIBAgIQHV6CD1M/PYxLiGNbvNd2ezANBgkqhkiG9w0BAQsFADB4MXYwEQYKCZImiZPyLGQBGRYDbmV0MBUGCgmSJomT8ixkARkWB3dpbmRvd3MwHQYDVQQDExZNUy1Pcmdhbml6YXRpb24tQWNjZXNzMCsGA1UECxMkODJkYmFjYTQtM2U4MS00NmNhLTljNzMtMDk1MGMxZWFjYTk3MB4XDTE5MDEyMjA5NDk1NVoXDTI5MDEyMjEwMTk1NVowLzEtMCsGA1UEAxMkZWM2YzgyMzQtOTExMC00OTlkLWI3M2EtYjIyMjYwYjY3MDU4MIIBIjANBgkqhkiG9w0BAQEFAAOCAQ8AMIIBCgKCAQEAusFhW9U3uIRNLaSoZQb92uCd+Cas5px28OI1Fb2A5KG7jobTo5q+gRMbX51TLA++rzQ+95vnatQeuSsogTIM4PTXWQkrWVRdgjo+92cXrmKRkDWgyfihR16JH0xUtI1ixABUiZOFt0SM5UjuRcW5rCXSd3WghmK9YrOot0LUrkGIsSdL2w6IA2NZr9uab+a4glPRRYpfIJqsL1qPwGpyPwYUFkuurjQYI+P8Gav+G33rKezZvSEQ9fTA8gopFmGpNEcwA5ObGXirntTP7eR1nIiPDTkJTqxRVPx3cTJZVuEWbFHtlDIZ+VkNYFKJM2Gmq83IVfWmxEQaIuo8HoIHFQIDAQABo4HAMIG9MAwGA1UdEwEB/wQCMAAwFgYDVR0lAQH/BAwwCgYIKwYBBQUHAwIwIgYLKoZIhvcUAQWCHAIEEwSBEDSCbOwQkZ1JtzqyImC2cFgwIgYLKoZIhvcUAQWCHAMEEwSBECl4Q7f9bzJLjpp9sKF/5EwwIgYLKoZIhvcUAQWCHAUEEwSBEO2HeMJND/pPiK8jnPmIQXgwFAYLKoZIhvcUAQWCHAgEBQSBAkVVMBMGCyqGSIb3FAEFghwHBAQEgQEwMA0GCSqGSIb3DQEBCwUAA4IBAQB7Abo91JNDO0SIDwjHM+M+epWIwO1QkDg9xb/LtMhjDu/q8zwXelBYRPV4rj+34R8uwxa8rDqReo6hA+82e4OzUYljwutQUu0+Xr5yAYRCBgXybq7B1cFHglfsS9QLU93EqsIE5twzd7Zda0luQINXHnfIooCqjKsVEacGJ+mdI5lz+i9qYQ65k6RHHhuGaqhdXOj/iWvSxlG8bAqooo52/2Jzjt5MbAwsut4lvBzsDsrkQRVCkhOpjhL9UDaKC84ezkzFu9J4si4859G6gwJtbekzV3JazFISbwPRbd7F2FrKaD/SUK/MCMBsnO0o/yp0vX/QZKZPYLZPvGHUuqE8</X509Certificate>
    </X509Data>
  </KeyInfo>
  <Object Id="idPackageObject">
    <Manifest>
      <Reference URI="/_rels/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ZA0yc/xO3JTsFCHnkGRYT0tE9b7806O9EDnxF1WjyYo=</DigestValue>
      </Reference>
      <Reference URI="/ppt/_rels/presentation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6"/>
            <mdssi:RelationshipReference xmlns:mdssi="http://schemas.openxmlformats.org/package/2006/digital-signature" SourceId="rId5"/>
            <mdssi:RelationshipReference xmlns:mdssi="http://schemas.openxmlformats.org/package/2006/digital-signature" SourceId="rId10"/>
            <mdssi:RelationshipReference xmlns:mdssi="http://schemas.openxmlformats.org/package/2006/digital-signature" SourceId="rId4"/>
            <mdssi:RelationshipReference xmlns:mdssi="http://schemas.openxmlformats.org/package/2006/digital-signature" SourceId="rId9"/>
            <mdssi:RelationshipReference xmlns:mdssi="http://schemas.openxmlformats.org/package/2006/digital-signature" SourceId="rId8"/>
            <mdssi:RelationshipReference xmlns:mdssi="http://schemas.openxmlformats.org/package/2006/digital-signature" SourceId="rId7"/>
          </Transform>
          <Transform Algorithm="http://www.w3.org/TR/2001/REC-xml-c14n-20010315"/>
        </Transforms>
        <DigestMethod Algorithm="http://www.w3.org/2001/04/xmlenc#sha256"/>
        <DigestValue>Znxi37UcpjyczMIdPAT1RABGcR5+geNNYFa+x9H8FyM=</DigestValue>
      </Reference>
      <Reference URI="/ppt/media/image1.png?ContentType=image/png">
        <DigestMethod Algorithm="http://www.w3.org/2001/04/xmlenc#sha256"/>
        <DigestValue>uIJD6fnDL1lIoQcHYHOurP6k5ODPZ+GhFUcE2jYfyPQ=</DigestValue>
      </Reference>
      <Reference URI="/ppt/media/image2.png?ContentType=image/png">
        <DigestMethod Algorithm="http://www.w3.org/2001/04/xmlenc#sha256"/>
        <DigestValue>O02g3nMETA3YrulKz91I1ZmsAygM8kj0m7n28oOq/7g=</DigestValue>
      </Reference>
      <Reference URI="/ppt/media/image3.png?ContentType=image/png">
        <DigestMethod Algorithm="http://www.w3.org/2001/04/xmlenc#sha256"/>
        <DigestValue>dHGq5lDCio7VQFfQVP6D4TcwcrmTFc4NI6MnRTMO6QI=</DigestValue>
      </Reference>
      <Reference URI="/ppt/media/image4.jpg?ContentType=image/jpeg">
        <DigestMethod Algorithm="http://www.w3.org/2001/04/xmlenc#sha256"/>
        <DigestValue>nk/cUDBAYsDbGOLvm3jSiytNwQ5Z6l3cOfw7Ao38/DM=</DigestValue>
      </Reference>
      <Reference URI="/ppt/media/image5.png?ContentType=image/png">
        <DigestMethod Algorithm="http://www.w3.org/2001/04/xmlenc#sha256"/>
        <DigestValue>Iwhw7stGd0yaS92O+ZY48sf4pzTtvnKjyx7TLtCaUwY=</DigestValue>
      </Reference>
      <Reference URI="/ppt/notesMasters/_rels/notesMaster1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/7uK4nOrjCm8I3MzWhp7br2N1LX5670v4kFsav/hBR0=</DigestValue>
      </Reference>
      <Reference URI="/ppt/notesMasters/notesMaster1.xml?ContentType=application/vnd.openxmlformats-officedocument.presentationml.notesMaster+xml">
        <DigestMethod Algorithm="http://www.w3.org/2001/04/xmlenc#sha256"/>
        <DigestValue>ib+sRyntyuyJF+fq046jAV3Zz5CC+PUBg94fKc1pvZg=</DigestValue>
      </Reference>
      <Reference URI="/ppt/notesSlides/_rels/notesSlide1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  <mdssi:RelationshipReference xmlns:mdssi="http://schemas.openxmlformats.org/package/2006/digital-signature" SourceId="rId2"/>
          </Transform>
          <Transform Algorithm="http://www.w3.org/TR/2001/REC-xml-c14n-20010315"/>
        </Transforms>
        <DigestMethod Algorithm="http://www.w3.org/2001/04/xmlenc#sha256"/>
        <DigestValue>EeS/XBqpLAllF55eGQWaUomRkiQmZbvjHd/xP4rD1Jg=</DigestValue>
      </Reference>
      <Reference URI="/ppt/notesSlides/notesSlide1.xml?ContentType=application/vnd.openxmlformats-officedocument.presentationml.notesSlide+xml">
        <DigestMethod Algorithm="http://www.w3.org/2001/04/xmlenc#sha256"/>
        <DigestValue>tPyyLjfwHP/3UuSt7G5k/K7nKLFMhaW1AjD2PhfV8mU=</DigestValue>
      </Reference>
      <Reference URI="/ppt/presentation.xml?ContentType=application/vnd.openxmlformats-officedocument.presentationml.presentation.main+xml">
        <DigestMethod Algorithm="http://www.w3.org/2001/04/xmlenc#sha256"/>
        <DigestValue>At/7E4a8a9+gEdNrnnq9/+DJfX+VjgGt3zf3a/HrOPk=</DigestValue>
      </Reference>
      <Reference URI="/ppt/presProps.xml?ContentType=application/vnd.openxmlformats-officedocument.presentationml.presProps+xml">
        <DigestMethod Algorithm="http://www.w3.org/2001/04/xmlenc#sha256"/>
        <DigestValue>TnkQ+admT3epKXwd3YfL5F+tOa1O1srevwVIMbqit1Y=</DigestValue>
      </Reference>
      <Reference URI="/ppt/slideLayouts/_rels/slideLayout1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10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11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2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3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4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5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6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7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8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_rels/slideLayout9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1"/>
          </Transform>
          <Transform Algorithm="http://www.w3.org/TR/2001/REC-xml-c14n-20010315"/>
        </Transforms>
        <DigestMethod Algorithm="http://www.w3.org/2001/04/xmlenc#sha256"/>
        <DigestValue>FfOTYs5qPsP9kqr29v088r9Qteu7RHAHwl1tK5oOaCM=</DigestValue>
      </Reference>
      <Reference URI="/ppt/slideLayouts/slideLayout1.xml?ContentType=application/vnd.openxmlformats-officedocument.presentationml.slideLayout+xml">
        <DigestMethod Algorithm="http://www.w3.org/2001/04/xmlenc#sha256"/>
        <DigestValue>PWn+RBziq/uNgeUJF8oRsd2XWO4s4j0LaJfruKp/pW8=</DigestValue>
      </Reference>
      <Reference URI="/ppt/slideLayouts/slideLayout10.xml?ContentType=application/vnd.openxmlformats-officedocument.presentationml.slideLayout+xml">
        <DigestMethod Algorithm="http://www.w3.org/2001/04/xmlenc#sha256"/>
        <DigestValue>Gi8me+3ipOCL06lLKfMi8YBf725ZMyqEl6ytGajAA2k=</DigestValue>
      </Reference>
      <Reference URI="/ppt/slideLayouts/slideLayout11.xml?ContentType=application/vnd.openxmlformats-officedocument.presentationml.slideLayout+xml">
        <DigestMethod Algorithm="http://www.w3.org/2001/04/xmlenc#sha256"/>
        <DigestValue>3lBQCHbNWZeGNB6D9kKrcMfN3Rh8vKYE3roVVd8Sdls=</DigestValue>
      </Reference>
      <Reference URI="/ppt/slideLayouts/slideLayout2.xml?ContentType=application/vnd.openxmlformats-officedocument.presentationml.slideLayout+xml">
        <DigestMethod Algorithm="http://www.w3.org/2001/04/xmlenc#sha256"/>
        <DigestValue>jjWT7QOu9uz4PKC5z6C+OeUZoodcf4frAnCidVumyvM=</DigestValue>
      </Reference>
      <Reference URI="/ppt/slideLayouts/slideLayout3.xml?ContentType=application/vnd.openxmlformats-officedocument.presentationml.slideLayout+xml">
        <DigestMethod Algorithm="http://www.w3.org/2001/04/xmlenc#sha256"/>
        <DigestValue>GhqbG5iqwd+14GPZi2JFsV6htjpHZL7ShlQ/uhqdhIs=</DigestValue>
      </Reference>
      <Reference URI="/ppt/slideLayouts/slideLayout4.xml?ContentType=application/vnd.openxmlformats-officedocument.presentationml.slideLayout+xml">
        <DigestMethod Algorithm="http://www.w3.org/2001/04/xmlenc#sha256"/>
        <DigestValue>2PkqaLJ0ad0/GbZJzCI3JzI+Ycjd5e3xQnmytg0sm6Q=</DigestValue>
      </Reference>
      <Reference URI="/ppt/slideLayouts/slideLayout5.xml?ContentType=application/vnd.openxmlformats-officedocument.presentationml.slideLayout+xml">
        <DigestMethod Algorithm="http://www.w3.org/2001/04/xmlenc#sha256"/>
        <DigestValue>3c+/6pnnlY80yOr3OA90hnFWG3379fMMBafJOEJSKxo=</DigestValue>
      </Reference>
      <Reference URI="/ppt/slideLayouts/slideLayout6.xml?ContentType=application/vnd.openxmlformats-officedocument.presentationml.slideLayout+xml">
        <DigestMethod Algorithm="http://www.w3.org/2001/04/xmlenc#sha256"/>
        <DigestValue>tjZXVsOFRFW9qjUeZRO4IWYeTcXiMzMtI4v8V2eCZ84=</DigestValue>
      </Reference>
      <Reference URI="/ppt/slideLayouts/slideLayout7.xml?ContentType=application/vnd.openxmlformats-officedocument.presentationml.slideLayout+xml">
        <DigestMethod Algorithm="http://www.w3.org/2001/04/xmlenc#sha256"/>
        <DigestValue>xbDuiGndHy87YOZMUU2rl0Wro+MP8D8wzcU/ikTZbiE=</DigestValue>
      </Reference>
      <Reference URI="/ppt/slideLayouts/slideLayout8.xml?ContentType=application/vnd.openxmlformats-officedocument.presentationml.slideLayout+xml">
        <DigestMethod Algorithm="http://www.w3.org/2001/04/xmlenc#sha256"/>
        <DigestValue>V7xu7dGnmvWheVJBXUSydomGofEM63db0vUlbbUkmKY=</DigestValue>
      </Reference>
      <Reference URI="/ppt/slideLayouts/slideLayout9.xml?ContentType=application/vnd.openxmlformats-officedocument.presentationml.slideLayout+xml">
        <DigestMethod Algorithm="http://www.w3.org/2001/04/xmlenc#sha256"/>
        <DigestValue>1vmm+a96ACGDyO0RNJ7NGFz8G8sHn1QtEiv/DiG1yd4=</DigestValue>
      </Reference>
      <Reference URI="/ppt/slideMasters/_rels/slideMaster1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5"/>
            <mdssi:RelationshipReference xmlns:mdssi="http://schemas.openxmlformats.org/package/2006/digital-signature" SourceId="rId10"/>
            <mdssi:RelationshipReference xmlns:mdssi="http://schemas.openxmlformats.org/package/2006/digital-signature" SourceId="rId4"/>
            <mdssi:RelationshipReference xmlns:mdssi="http://schemas.openxmlformats.org/package/2006/digital-signature" SourceId="rId9"/>
            <mdssi:RelationshipReference xmlns:mdssi="http://schemas.openxmlformats.org/package/2006/digital-signature" SourceId="rId8"/>
            <mdssi:RelationshipReference xmlns:mdssi="http://schemas.openxmlformats.org/package/2006/digital-signature" SourceId="rId3"/>
            <mdssi:RelationshipReference xmlns:mdssi="http://schemas.openxmlformats.org/package/2006/digital-signature" SourceId="rId7"/>
            <mdssi:RelationshipReference xmlns:mdssi="http://schemas.openxmlformats.org/package/2006/digital-signature" SourceId="rId12"/>
            <mdssi:RelationshipReference xmlns:mdssi="http://schemas.openxmlformats.org/package/2006/digital-signature" SourceId="rId2"/>
            <mdssi:RelationshipReference xmlns:mdssi="http://schemas.openxmlformats.org/package/2006/digital-signature" SourceId="rId1"/>
            <mdssi:RelationshipReference xmlns:mdssi="http://schemas.openxmlformats.org/package/2006/digital-signature" SourceId="rId6"/>
            <mdssi:RelationshipReference xmlns:mdssi="http://schemas.openxmlformats.org/package/2006/digital-signature" SourceId="rId11"/>
          </Transform>
          <Transform Algorithm="http://www.w3.org/TR/2001/REC-xml-c14n-20010315"/>
        </Transforms>
        <DigestMethod Algorithm="http://www.w3.org/2001/04/xmlenc#sha256"/>
        <DigestValue>tSNfd+My+BfmzQxLC9EAQHv1RK/2+tNcci+9hfcJUEE=</DigestValue>
      </Reference>
      <Reference URI="/ppt/slideMasters/slideMaster1.xml?ContentType=application/vnd.openxmlformats-officedocument.presentationml.slideMaster+xml">
        <DigestMethod Algorithm="http://www.w3.org/2001/04/xmlenc#sha256"/>
        <DigestValue>YT13YiJHNAky+cgDsBM1ZmchCGAFrvFjFVjkgEjaP8Q=</DigestValue>
      </Reference>
      <Reference URI="/ppt/slides/_rels/slide1.xml.rels?ContentType=application/vnd.openxmlformats-package.relationships+xml">
        <Transforms>
          <Transform Algorithm="http://schemas.openxmlformats.org/package/2006/RelationshipTransform">
            <mdssi:RelationshipReference xmlns:mdssi="http://schemas.openxmlformats.org/package/2006/digital-signature" SourceId="rId4"/>
            <mdssi:RelationshipReference xmlns:mdssi="http://schemas.openxmlformats.org/package/2006/digital-signature" SourceId="rId8"/>
            <mdssi:RelationshipReference xmlns:mdssi="http://schemas.openxmlformats.org/package/2006/digital-signature" SourceId="rId3"/>
            <mdssi:RelationshipReference xmlns:mdssi="http://schemas.openxmlformats.org/package/2006/digital-signature" SourceId="rId7"/>
            <mdssi:RelationshipReference xmlns:mdssi="http://schemas.openxmlformats.org/package/2006/digital-signature" SourceId="rId2"/>
            <mdssi:RelationshipReference xmlns:mdssi="http://schemas.openxmlformats.org/package/2006/digital-signature" SourceId="rId1"/>
            <mdssi:RelationshipReference xmlns:mdssi="http://schemas.openxmlformats.org/package/2006/digital-signature" SourceId="rId6"/>
            <mdssi:RelationshipReference xmlns:mdssi="http://schemas.openxmlformats.org/package/2006/digital-signature" SourceId="rId5"/>
          </Transform>
          <Transform Algorithm="http://www.w3.org/TR/2001/REC-xml-c14n-20010315"/>
        </Transforms>
        <DigestMethod Algorithm="http://www.w3.org/2001/04/xmlenc#sha256"/>
        <DigestValue>0Rw1RbHZwmAZWErsvDZLzc7ObYhWyON9rfLAxTp0+JU=</DigestValue>
      </Reference>
      <Reference URI="/ppt/slides/slide1.xml?ContentType=application/vnd.openxmlformats-officedocument.presentationml.slide+xml">
        <DigestMethod Algorithm="http://www.w3.org/2001/04/xmlenc#sha256"/>
        <DigestValue>PU8zB/O1lG8+In3bp/Zrwcc51u3mcSwkziWbwRwAD24=</DigestValue>
      </Reference>
      <Reference URI="/ppt/tableStyles.xml?ContentType=application/vnd.openxmlformats-officedocument.presentationml.tableStyles+xml">
        <DigestMethod Algorithm="http://www.w3.org/2001/04/xmlenc#sha256"/>
        <DigestValue>7Ta2/hDvR6YYisZmvTJKqK4X3eWoToXLtVjSxChQlcI=</DigestValue>
      </Reference>
      <Reference URI="/ppt/theme/theme1.xml?ContentType=application/vnd.openxmlformats-officedocument.theme+xml">
        <DigestMethod Algorithm="http://www.w3.org/2001/04/xmlenc#sha256"/>
        <DigestValue>YX9Ay3f0aryBwGT++rZA+EYg68nibE6UqyxPjUGVKGI=</DigestValue>
      </Reference>
      <Reference URI="/ppt/theme/theme2.xml?ContentType=application/vnd.openxmlformats-officedocument.theme+xml">
        <DigestMethod Algorithm="http://www.w3.org/2001/04/xmlenc#sha256"/>
        <DigestValue>YX9Ay3f0aryBwGT++rZA+EYg68nibE6UqyxPjUGVKGI=</DigestValue>
      </Reference>
      <Reference URI="/ppt/viewProps.xml?ContentType=application/vnd.openxmlformats-officedocument.presentationml.viewProps+xml">
        <DigestMethod Algorithm="http://www.w3.org/2001/04/xmlenc#sha256"/>
        <DigestValue>+SJxKDheNTiCndZC4iJlFzUlyJyEgImtrvMOKqAowxI=</DigestValue>
      </Reference>
    </Manifest>
    <SignatureProperties>
      <SignatureProperty Id="idSignatureTime" Target="#idPackageSignature">
        <mdssi:SignatureTime xmlns:mdssi="http://schemas.openxmlformats.org/package/2006/digital-signature">
          <mdssi:Format>YYYY-MM-DDThh:mm:ssTZD</mdssi:Format>
          <mdssi:Value>2020-10-29T08:02:06Z</mdssi:Value>
        </mdssi:SignatureTime>
      </SignatureProperty>
    </SignatureProperties>
  </Object>
  <Object Id="idOfficeObject">
    <SignatureProperties>
      <SignatureProperty Id="idOfficeV1Details" Target="#idPackageSignature">
        <SignatureInfoV1 xmlns="http://schemas.microsoft.com/office/2006/digsig">
          <SetupID/>
          <SignatureText/>
          <SignatureImage/>
          <SignatureComments>Slutversion som ej ska ändras</SignatureComments>
          <WindowsVersion>10.0</WindowsVersion>
          <OfficeVersion>16.0.12527/19</OfficeVersion>
          <ApplicationVersion>16.0.12527</ApplicationVersion>
          <Monitors>1</Monitors>
          <HorizontalResolution>1680</HorizontalResolution>
          <VerticalResolution>1050</VerticalResolution>
          <ColorDepth>32</ColorDepth>
          <SignatureProviderId>{00000000-0000-0000-0000-000000000000}</SignatureProviderId>
          <SignatureProviderUrl/>
          <SignatureProviderDetails>9</SignatureProviderDetails>
          <SignatureType>1</SignatureType>
        </SignatureInfoV1>
      </SignatureProperty>
    </SignatureProperties>
  </Object>
  <Object>
    <xd:QualifyingProperties xmlns:xd="http://uri.etsi.org/01903/v1.3.2#" Target="#idPackageSignature">
      <xd:SignedProperties Id="idSignedProperties">
        <xd:SignedSignatureProperties>
          <xd:SigningTime>2020-10-29T08:02:06Z</xd:SigningTime>
          <xd:SigningCertificate>
            <xd:Cert>
              <xd:CertDigest>
                <DigestMethod Algorithm="http://www.w3.org/2001/04/xmlenc#sha256"/>
                <DigestValue>K+qNyTzvVzYJikPUq6zRbdHjCD+v40Yk51Tou9nUSGQ=</DigestValue>
              </xd:CertDigest>
              <xd:IssuerSerial>
                <X509IssuerName>DC=net + DC=windows + CN=MS-Organization-Access + OU=82dbaca4-3e81-46ca-9c73-0950c1eaca97</X509IssuerName>
                <X509SerialNumber>39038325709899455336562145554100352635</X509SerialNumber>
              </xd:IssuerSerial>
            </xd:Cert>
          </xd:SigningCertificate>
          <xd:SignaturePolicyIdentifier>
            <xd:SignaturePolicyImplied/>
          </xd:SignaturePolicyIdentifier>
        </xd:SignedSignatureProperties>
        <xd:SignedDataObjectProperties>
          <xd:CommitmentTypeIndication>
            <xd:CommitmentTypeId>
              <xd:Identifier>http://uri.etsi.org/01903/v1.2.2#ProofOfOrigin</xd:Identifier>
              <xd:Description>Skapade och godkände det här dokumentet</xd:Description>
            </xd:CommitmentTypeId>
            <xd:AllSignedDataObjects/>
            <xd:CommitmentTypeQualifiers>
              <xd:CommitmentTypeQualifier>Slutversion som ej ska ändras</xd:CommitmentTypeQualifier>
            </xd:CommitmentTypeQualifiers>
          </xd:CommitmentTypeIndication>
        </xd:SignedDataObjectProperties>
      </xd:SignedProperties>
    </xd:QualifyingProperties>
  </Object>
</Signatur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25C4B857B00B47B9610FDFF54CA25A" ma:contentTypeVersion="13" ma:contentTypeDescription="Skapa ett nytt dokument." ma:contentTypeScope="" ma:versionID="31413d3ad817aabd7d7e42b7106452ea">
  <xsd:schema xmlns:xsd="http://www.w3.org/2001/XMLSchema" xmlns:xs="http://www.w3.org/2001/XMLSchema" xmlns:p="http://schemas.microsoft.com/office/2006/metadata/properties" xmlns:ns3="1dc3f13b-66f7-4f28-97f7-0b5ee97c30f4" xmlns:ns4="9eeed089-e227-4d68-87d2-68cc531391c6" targetNamespace="http://schemas.microsoft.com/office/2006/metadata/properties" ma:root="true" ma:fieldsID="86c42ba4a977a284fa89606f66b2f86b" ns3:_="" ns4:_="">
    <xsd:import namespace="1dc3f13b-66f7-4f28-97f7-0b5ee97c30f4"/>
    <xsd:import namespace="9eeed089-e227-4d68-87d2-68cc531391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c3f13b-66f7-4f28-97f7-0b5ee97c30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ed089-e227-4d68-87d2-68cc531391c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D2464C-2407-4BEC-AA82-8CE3375AE3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c3f13b-66f7-4f28-97f7-0b5ee97c30f4"/>
    <ds:schemaRef ds:uri="9eeed089-e227-4d68-87d2-68cc531391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57CCC9-427B-4201-92FC-9A68413286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B9CAB1-683B-440A-80D6-4C4C807D2A86}">
  <ds:schemaRefs>
    <ds:schemaRef ds:uri="1dc3f13b-66f7-4f28-97f7-0b5ee97c30f4"/>
    <ds:schemaRef ds:uri="http://purl.org/dc/elements/1.1/"/>
    <ds:schemaRef ds:uri="http://schemas.microsoft.com/office/2006/metadata/properties"/>
    <ds:schemaRef ds:uri="9eeed089-e227-4d68-87d2-68cc531391c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750</Words>
  <Application>Microsoft Office PowerPoint</Application>
  <PresentationFormat>Anpassad</PresentationFormat>
  <Paragraphs>90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News Gothic MT</vt:lpstr>
      <vt:lpstr>Office Theme</vt:lpstr>
      <vt:lpstr>Comprehensive medication reviews with post-discharge follow-ups did not decrease the incidence of unplanned hospital visits in older hospitalized patients in Sweden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2019-08-02T12:53:51Z</dcterms:created>
  <dcterms:modified xsi:type="dcterms:W3CDTF">2020-10-29T08:01:34Z</dcterms:modified>
  <cp:contentStatus>Slutgiltig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0x0101002125C4B857B00B47B9610FDFF54CA25A</vt:lpwstr>
  </property>
  <property fmtid="{D5CDD505-2E9C-101B-9397-08002B2CF9AE}" pid="3" name="_MarkAsFinal">
    <vt:bool>true</vt:bool>
  </property>
</Properties>
</file>