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sldIdLst>
    <p:sldId id="259" r:id="rId2"/>
    <p:sldId id="262" r:id="rId3"/>
    <p:sldId id="263" r:id="rId4"/>
    <p:sldId id="268" r:id="rId5"/>
    <p:sldId id="261" r:id="rId6"/>
    <p:sldId id="264" r:id="rId7"/>
    <p:sldId id="265" r:id="rId8"/>
    <p:sldId id="271" r:id="rId9"/>
    <p:sldId id="266" r:id="rId10"/>
    <p:sldId id="267" r:id="rId11"/>
    <p:sldId id="272" r:id="rId12"/>
    <p:sldId id="273" r:id="rId13"/>
    <p:sldId id="274" r:id="rId14"/>
    <p:sldId id="275" r:id="rId15"/>
    <p:sldId id="276" r:id="rId16"/>
    <p:sldId id="277" r:id="rId17"/>
  </p:sldIdLst>
  <p:sldSz cx="9144000" cy="6858000" type="screen4x3"/>
  <p:notesSz cx="6743700" cy="98821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>
        <p:scale>
          <a:sx n="94" d="100"/>
          <a:sy n="94" d="100"/>
        </p:scale>
        <p:origin x="936" y="-2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258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94238"/>
            <a:ext cx="4946650" cy="4446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noProof="0"/>
              <a:t>Klicka här för att ändra format på bakgrundstexten</a:t>
            </a:r>
          </a:p>
          <a:p>
            <a:pPr lvl="1"/>
            <a:r>
              <a:rPr lang="sv-SE" altLang="sv-SE" noProof="0"/>
              <a:t>Nivå två</a:t>
            </a:r>
          </a:p>
          <a:p>
            <a:pPr lvl="2"/>
            <a:r>
              <a:rPr lang="sv-SE" altLang="sv-SE" noProof="0"/>
              <a:t>Nivå tre</a:t>
            </a:r>
          </a:p>
          <a:p>
            <a:pPr lvl="3"/>
            <a:r>
              <a:rPr lang="sv-SE" altLang="sv-SE" noProof="0"/>
              <a:t>Nivå fyra</a:t>
            </a:r>
          </a:p>
          <a:p>
            <a:pPr lvl="4"/>
            <a:r>
              <a:rPr lang="sv-SE" altLang="sv-SE" noProof="0"/>
              <a:t>Nivå fem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8475"/>
            <a:ext cx="292258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388475"/>
            <a:ext cx="292258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8EFD0DF-9EFA-460C-AD2D-9B454EC5BC6C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294287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D085649-8B63-43DE-96C3-8E96B1CBF3B4}" type="slidenum">
              <a:rPr lang="sv-SE" altLang="sv-SE" sz="1200"/>
              <a:pPr/>
              <a:t>1</a:t>
            </a:fld>
            <a:endParaRPr lang="sv-SE" altLang="sv-SE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41407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9140825" cy="6856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sv-SE" altLang="sv-S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52513" y="360363"/>
            <a:ext cx="721995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altLang="sv-SE" noProof="0"/>
              <a:t>Klicka här för att ändra format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46163" y="1657350"/>
            <a:ext cx="7226300" cy="1752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altLang="sv-SE" noProof="0"/>
              <a:t>Klicka här för att ändra format på underrubrik i bakgrunden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AC4197-A0BF-4031-BF6D-9AC27C4AEB27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  <p:pic>
        <p:nvPicPr>
          <p:cNvPr id="9" name="Picture 11" descr="OH_AK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833532"/>
            <a:ext cx="1080671" cy="688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188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0199B-A875-4F29-BC4C-59B1A20E1D9E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72522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442075" y="334963"/>
            <a:ext cx="1797050" cy="5567362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047750" y="334963"/>
            <a:ext cx="5241925" cy="5567362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CB2E4-0F3D-4A20-919E-A2DD3D75242C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953520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E76AF-52C9-4A13-9BAC-1DD6156EED41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3431824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D36DE-E5A4-4A1D-AF4A-AFB2235C0A5D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297822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047750" y="1660525"/>
            <a:ext cx="3519488" cy="4241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19638" y="1660525"/>
            <a:ext cx="3519487" cy="4241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CE26B-C1B7-46B5-83A0-AE3D603A90CA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9754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7BDF8-3AE3-4ED5-8E68-60C6DFA585A5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169057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20012-3428-4847-A23A-4971AD9163D1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426220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571B3-2872-4912-8CCA-047336D7A9B2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401143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1965D-F9F1-4F54-B188-70553E7DD72C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2518817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185F8-A027-420F-B8B0-68ECAE73A104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495502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7750" y="334963"/>
            <a:ext cx="71818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v-SE"/>
              <a:t>Klicka här för att ändra format på bakgrundsrubriken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7750" y="1660525"/>
            <a:ext cx="7191375" cy="424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v-SE"/>
              <a:t>Klicka här för att ändra format på bakgrundstexten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12838" y="6553200"/>
            <a:ext cx="1905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latin typeface="+mn-lt"/>
              </a:defRPr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9263" y="6553200"/>
            <a:ext cx="1905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+mn-lt"/>
              </a:defRPr>
            </a:lvl1pPr>
          </a:lstStyle>
          <a:p>
            <a:pPr>
              <a:defRPr/>
            </a:pPr>
            <a:fld id="{F541B114-1AA6-4249-B108-020CB1A67D44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0825" cy="6856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sv-SE" altLang="sv-SE"/>
          </a:p>
        </p:txBody>
      </p:sp>
      <p:pic>
        <p:nvPicPr>
          <p:cNvPr id="9" name="Picture 11" descr="OH_AKA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833532"/>
            <a:ext cx="1080671" cy="688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eaLnBrk="1" fontAlgn="base" hangingPunct="1">
        <a:lnSpc>
          <a:spcPct val="116000"/>
        </a:lnSpc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498475" indent="-307975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62000" indent="-2540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954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11455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0" y="0"/>
            <a:ext cx="9140825" cy="6856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sv-SE" altLang="sv-SE"/>
          </a:p>
        </p:txBody>
      </p:sp>
      <p:sp>
        <p:nvSpPr>
          <p:cNvPr id="4100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1924050" y="1828800"/>
            <a:ext cx="6229350" cy="1143000"/>
          </a:xfrm>
        </p:spPr>
        <p:txBody>
          <a:bodyPr/>
          <a:lstStyle/>
          <a:p>
            <a:r>
              <a:rPr lang="sv-SE" altLang="sv-SE" dirty="0"/>
              <a:t>Att minska vårdrelaterad urinvägsinfektion</a:t>
            </a:r>
          </a:p>
        </p:txBody>
      </p:sp>
      <p:sp>
        <p:nvSpPr>
          <p:cNvPr id="4101" name="Rectangle 16"/>
          <p:cNvSpPr>
            <a:spLocks noGrp="1" noChangeArrowheads="1"/>
          </p:cNvSpPr>
          <p:nvPr>
            <p:ph type="subTitle" idx="1"/>
          </p:nvPr>
        </p:nvSpPr>
        <p:spPr>
          <a:xfrm>
            <a:off x="1917700" y="3124200"/>
            <a:ext cx="6235700" cy="1752600"/>
          </a:xfrm>
        </p:spPr>
        <p:txBody>
          <a:bodyPr/>
          <a:lstStyle/>
          <a:p>
            <a:r>
              <a:rPr lang="sv-SE" altLang="sv-SE" dirty="0"/>
              <a:t>2017</a:t>
            </a:r>
          </a:p>
        </p:txBody>
      </p:sp>
      <p:grpSp>
        <p:nvGrpSpPr>
          <p:cNvPr id="2" name="Grupp 1"/>
          <p:cNvGrpSpPr/>
          <p:nvPr/>
        </p:nvGrpSpPr>
        <p:grpSpPr>
          <a:xfrm>
            <a:off x="439738" y="415925"/>
            <a:ext cx="8298662" cy="6006475"/>
            <a:chOff x="439738" y="415925"/>
            <a:chExt cx="8298662" cy="6006475"/>
          </a:xfrm>
        </p:grpSpPr>
        <p:pic>
          <p:nvPicPr>
            <p:cNvPr id="4103" name="Picture 11" descr="OH_AKA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738" y="415925"/>
              <a:ext cx="1465262" cy="933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Bildobjekt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68400" y="6343650"/>
              <a:ext cx="1170000" cy="7875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accent2"/>
                </a:solidFill>
              </a:rPr>
              <a:t>Problem som kan uppstå under insättning av kateter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Känner patienten smärta när </a:t>
            </a:r>
            <a:r>
              <a:rPr lang="sv-SE" dirty="0" err="1"/>
              <a:t>kuffen</a:t>
            </a:r>
            <a:r>
              <a:rPr lang="sv-SE" dirty="0"/>
              <a:t> fylls, avbryt genast. Smärtan kan bero på att </a:t>
            </a:r>
            <a:r>
              <a:rPr lang="sv-SE" dirty="0" err="1"/>
              <a:t>kuffen</a:t>
            </a:r>
            <a:r>
              <a:rPr lang="sv-SE" dirty="0"/>
              <a:t> ligger i urinröret i stället för i urinblåsan.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401616"/>
            <a:ext cx="3384376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184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99592" y="-387424"/>
            <a:ext cx="7181850" cy="1388318"/>
          </a:xfrm>
        </p:spPr>
        <p:txBody>
          <a:bodyPr/>
          <a:lstStyle/>
          <a:p>
            <a:r>
              <a:rPr lang="sv-SE" dirty="0"/>
              <a:t>Handhavande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47750" y="1000894"/>
            <a:ext cx="7191375" cy="4901431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800" dirty="0"/>
              <a:t>Basala hygienrutiner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800" dirty="0"/>
              <a:t>Minimera behandlingstiden, utvärdera behovet dagligen.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800" dirty="0"/>
              <a:t>Daglig personlig hygien.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800" dirty="0"/>
              <a:t>God hygien vid all hantering, bibehålla renhetsgraden.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800" dirty="0"/>
              <a:t>Använd ett slutet tömbart uppsamlingssystem.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800" dirty="0"/>
              <a:t>Den tömbara uppsamlingspåsen byts en gång i veckan eller oftare vid behov.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800" dirty="0"/>
              <a:t>Uppsamlingspåsen kopplas ihop med uppsamlingspåse (med lång slang) till natten.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800" dirty="0"/>
              <a:t>Förvara uppsamlingspåsen nedanför blåsans höjd, för att undvika reflux.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800" dirty="0"/>
              <a:t>Töm uppsamlingspåsen när den är fylld till ¾.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800" dirty="0"/>
              <a:t>Byt </a:t>
            </a:r>
            <a:r>
              <a:rPr lang="sv-SE" sz="1800" dirty="0" err="1"/>
              <a:t>uretrakateter</a:t>
            </a:r>
            <a:r>
              <a:rPr lang="sv-SE" sz="1800" dirty="0"/>
              <a:t> enligt tillverkarens rekommendationer samt vid klinisk indikation.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1800" dirty="0"/>
              <a:t>Överväg andra alternativ till kvarvarande kateter.</a:t>
            </a:r>
          </a:p>
        </p:txBody>
      </p:sp>
    </p:spTree>
    <p:extLst>
      <p:ext uri="{BB962C8B-B14F-4D97-AF65-F5344CB8AC3E}">
        <p14:creationId xmlns:p14="http://schemas.microsoft.com/office/powerpoint/2010/main" val="970406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Dokumentation i journal.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 err="1"/>
              <a:t>Uretrakateter</a:t>
            </a:r>
            <a:r>
              <a:rPr lang="sv-SE" sz="2000" dirty="0"/>
              <a:t> är en läkarordination som ska dokumenteras i läkarens daganteckning och i sjuksköterskans vårdplan.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I mallen </a:t>
            </a:r>
            <a:r>
              <a:rPr lang="sv-SE" sz="2000" b="1" i="1" dirty="0"/>
              <a:t>Daganteckning läk</a:t>
            </a:r>
            <a:r>
              <a:rPr lang="sv-SE" sz="2000" dirty="0"/>
              <a:t> dokumenterar ordinerande läkaren </a:t>
            </a:r>
            <a:r>
              <a:rPr lang="sv-SE" sz="2000" i="1" dirty="0"/>
              <a:t>indikation </a:t>
            </a:r>
            <a:r>
              <a:rPr lang="sv-SE" sz="2000" dirty="0"/>
              <a:t>samt </a:t>
            </a:r>
            <a:r>
              <a:rPr lang="sv-SE" sz="2000" i="1" dirty="0"/>
              <a:t>planerad behandlingstid.</a:t>
            </a:r>
            <a:endParaRPr lang="sv-SE" i="1" dirty="0"/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I </a:t>
            </a:r>
            <a:r>
              <a:rPr lang="sv-SE" sz="2000" b="1" i="1" dirty="0"/>
              <a:t>Journaltabell in- och utfarter LUL </a:t>
            </a:r>
            <a:r>
              <a:rPr lang="sv-SE" sz="2000" dirty="0"/>
              <a:t>dokumenterarsjuksköterskan och / eller undersköterskan fasta val anpassat till aktuell patient.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I vårdplanen </a:t>
            </a:r>
            <a:r>
              <a:rPr lang="sv-SE" sz="2000" b="1" i="1" dirty="0"/>
              <a:t>GVP LUL </a:t>
            </a:r>
            <a:r>
              <a:rPr lang="sv-SE" sz="2000" b="1" i="1" dirty="0" err="1"/>
              <a:t>miktionssvårigheter</a:t>
            </a:r>
            <a:r>
              <a:rPr lang="sv-SE" sz="2000" b="1" i="1" dirty="0"/>
              <a:t> / urinkateterbehandling </a:t>
            </a:r>
            <a:r>
              <a:rPr lang="sv-SE" sz="2000" dirty="0"/>
              <a:t>eller i </a:t>
            </a:r>
            <a:r>
              <a:rPr lang="sv-SE" sz="2000" b="1" i="1" dirty="0"/>
              <a:t>SVP </a:t>
            </a:r>
            <a:r>
              <a:rPr lang="sv-SE" sz="2000" dirty="0"/>
              <a:t>dokumenterar sjuksköterskan och / eller undersköterskan planerade och utförda omvårdnadsåtgärder.</a:t>
            </a:r>
          </a:p>
        </p:txBody>
      </p:sp>
    </p:spTree>
    <p:extLst>
      <p:ext uri="{BB962C8B-B14F-4D97-AF65-F5344CB8AC3E}">
        <p14:creationId xmlns:p14="http://schemas.microsoft.com/office/powerpoint/2010/main" val="1194282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Borttagande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/>
              <a:t>Följ anvisningarna för borttagande av </a:t>
            </a:r>
            <a:r>
              <a:rPr lang="sv-SE" sz="2000" dirty="0" err="1"/>
              <a:t>uretrakateter</a:t>
            </a:r>
            <a:r>
              <a:rPr lang="sv-SE" sz="2000" dirty="0">
                <a:solidFill>
                  <a:srgbClr val="FF0000"/>
                </a:solidFill>
              </a:rPr>
              <a:t> </a:t>
            </a:r>
            <a:r>
              <a:rPr lang="sv-SE" sz="2000" dirty="0"/>
              <a:t>i det </a:t>
            </a:r>
            <a:r>
              <a:rPr lang="sv-SE" sz="2000" dirty="0">
                <a:solidFill>
                  <a:schemeClr val="accent2"/>
                </a:solidFill>
              </a:rPr>
              <a:t>landstingsövergripande dokumentet</a:t>
            </a:r>
            <a:r>
              <a:rPr lang="sv-SE" sz="2000" dirty="0"/>
              <a:t>, när det gäller: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Material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Förberedelser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Tillvägagångssätt för både kvinnor och män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Åtgärder om katetern fastnar i samband med borttagande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Utskrivning med kvarvarande </a:t>
            </a:r>
            <a:r>
              <a:rPr lang="sv-SE" sz="2000" dirty="0" err="1"/>
              <a:t>uretrakateter</a:t>
            </a:r>
            <a:endParaRPr lang="sv-S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Material att skicka med patienten</a:t>
            </a:r>
          </a:p>
          <a:p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581128"/>
            <a:ext cx="2257425" cy="216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078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Urinodling av patient med </a:t>
            </a:r>
            <a:r>
              <a:rPr lang="sv-SE" dirty="0" err="1"/>
              <a:t>uretrakateter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/>
              <a:t>Silikonkatetrar rekommenderas vid kateterisering av urinblåsan. Perforering av silikonkatetrar med spruta och kanyl medför risk för läckage vilket gör att denna metod inte kan rekommenderas. I första hand rekommenderas att använda tömbara urinuppsamlingspåsar med provtagningsknapp.</a:t>
            </a:r>
          </a:p>
        </p:txBody>
      </p:sp>
      <p:sp>
        <p:nvSpPr>
          <p:cNvPr id="4" name="Rektangel 3"/>
          <p:cNvSpPr/>
          <p:nvPr/>
        </p:nvSpPr>
        <p:spPr>
          <a:xfrm>
            <a:off x="1047750" y="4149080"/>
            <a:ext cx="78447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Följ anvisningarna för provtagning från urinuppsamlingspåse </a:t>
            </a:r>
            <a:r>
              <a:rPr lang="sv-SE" dirty="0">
                <a:solidFill>
                  <a:srgbClr val="FF0000"/>
                </a:solidFill>
              </a:rPr>
              <a:t>med</a:t>
            </a:r>
            <a:r>
              <a:rPr lang="sv-SE" dirty="0"/>
              <a:t> respektive </a:t>
            </a:r>
            <a:r>
              <a:rPr lang="sv-SE" dirty="0">
                <a:solidFill>
                  <a:srgbClr val="FF0000"/>
                </a:solidFill>
              </a:rPr>
              <a:t>utan provtagningsknapp </a:t>
            </a:r>
            <a:r>
              <a:rPr lang="sv-SE" dirty="0"/>
              <a:t>i det </a:t>
            </a:r>
            <a:r>
              <a:rPr lang="sv-SE" dirty="0">
                <a:solidFill>
                  <a:schemeClr val="accent2"/>
                </a:solidFill>
              </a:rPr>
              <a:t>landstingsövergripande dokumentet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7006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Schema för kontroll av blåstömning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/>
              <a:t>Innan mätning ska patienten ges tillfälle att tömma blåsan, i ostörd miljö, helst enskilt med stängd dörr.</a:t>
            </a:r>
          </a:p>
          <a:p>
            <a:r>
              <a:rPr lang="sv-SE" sz="2000" dirty="0"/>
              <a:t>Tidsintervallen nedan gäller </a:t>
            </a:r>
            <a:r>
              <a:rPr lang="sv-SE" sz="2000" dirty="0">
                <a:solidFill>
                  <a:srgbClr val="FF0000"/>
                </a:solidFill>
              </a:rPr>
              <a:t>endast </a:t>
            </a:r>
            <a:r>
              <a:rPr lang="sv-SE" sz="2000" dirty="0"/>
              <a:t>om patienten inte besväras av urinträngningar alternativt smärtor lokaliserade över urinblåsan, vid sådana fall kontaktas ansvarig sjuksköterska.</a:t>
            </a:r>
          </a:p>
          <a:p>
            <a:endParaRPr lang="sv-SE" sz="20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4005064"/>
            <a:ext cx="3367261" cy="247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1667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Kontroll av blåstömning med blåsscanner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b="1" dirty="0" err="1"/>
              <a:t>Residualurin</a:t>
            </a:r>
            <a:r>
              <a:rPr lang="sv-SE" sz="2000" b="1" dirty="0"/>
              <a:t>		Kontroll</a:t>
            </a:r>
          </a:p>
          <a:p>
            <a:r>
              <a:rPr lang="sv-SE" sz="2000" dirty="0">
                <a:solidFill>
                  <a:schemeClr val="accent2"/>
                </a:solidFill>
              </a:rPr>
              <a:t>100 - 150 ml		Ny kontroll efter 3 timmar</a:t>
            </a:r>
          </a:p>
          <a:p>
            <a:r>
              <a:rPr lang="sv-SE" sz="2000" dirty="0">
                <a:solidFill>
                  <a:schemeClr val="accent2"/>
                </a:solidFill>
              </a:rPr>
              <a:t>150 - 300 ml		Ny kontroll efter 2 timmar</a:t>
            </a:r>
          </a:p>
          <a:p>
            <a:r>
              <a:rPr lang="sv-SE" sz="2000" dirty="0">
                <a:solidFill>
                  <a:schemeClr val="accent2"/>
                </a:solidFill>
              </a:rPr>
              <a:t>300 - 400 ml		Ny kontroll efter 1 timme</a:t>
            </a:r>
          </a:p>
          <a:p>
            <a:r>
              <a:rPr lang="sv-SE" sz="2000" dirty="0">
                <a:solidFill>
                  <a:schemeClr val="accent2"/>
                </a:solidFill>
              </a:rPr>
              <a:t>&gt; 400 ml		Tappning, alternativt </a:t>
            </a:r>
            <a:r>
              <a:rPr lang="sv-SE" sz="2000" dirty="0" err="1">
                <a:solidFill>
                  <a:schemeClr val="accent2"/>
                </a:solidFill>
              </a:rPr>
              <a:t>uretra</a:t>
            </a:r>
            <a:r>
              <a:rPr lang="sv-SE" sz="2000" dirty="0">
                <a:solidFill>
                  <a:schemeClr val="accent2"/>
                </a:solidFill>
              </a:rPr>
              <a:t> kateter</a:t>
            </a:r>
          </a:p>
          <a:p>
            <a:r>
              <a:rPr lang="sv-SE" sz="2000" dirty="0"/>
              <a:t>Vid urinvolym &gt; 400 ml ska läkare ta ställning till åtgärd. Intermittent kateterisering bör övervägas i första hand. Därefter ställningstagande till </a:t>
            </a:r>
            <a:r>
              <a:rPr lang="sv-SE" sz="2000" dirty="0" err="1"/>
              <a:t>uretrakateter</a:t>
            </a:r>
            <a:r>
              <a:rPr lang="sv-SE" sz="2000" dirty="0"/>
              <a:t> eller </a:t>
            </a:r>
            <a:r>
              <a:rPr lang="sv-SE" sz="2000" dirty="0" err="1"/>
              <a:t>suprapubiskateter</a:t>
            </a:r>
            <a:r>
              <a:rPr lang="sv-SE" sz="2000" dirty="0"/>
              <a:t>.</a:t>
            </a:r>
          </a:p>
          <a:p>
            <a:r>
              <a:rPr lang="sv-SE" sz="2000" dirty="0"/>
              <a:t>Dokumentera enligt avdelningens riktlinjer i journaltabell eller i vårdplan </a:t>
            </a:r>
            <a:r>
              <a:rPr lang="sv-SE" sz="2000" dirty="0" err="1"/>
              <a:t>residualurin</a:t>
            </a:r>
            <a:r>
              <a:rPr lang="sv-SE" sz="2000" dirty="0"/>
              <a:t> och antal tappningar.</a:t>
            </a:r>
          </a:p>
        </p:txBody>
      </p:sp>
    </p:spTree>
    <p:extLst>
      <p:ext uri="{BB962C8B-B14F-4D97-AF65-F5344CB8AC3E}">
        <p14:creationId xmlns:p14="http://schemas.microsoft.com/office/powerpoint/2010/main" val="3733746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Syfte med utbildningen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/>
              <a:t>Att beskriva rutiner för handläggning av patienter med kvarvarande </a:t>
            </a:r>
            <a:r>
              <a:rPr lang="sv-SE" sz="2000" dirty="0" err="1"/>
              <a:t>uretrakateter</a:t>
            </a:r>
            <a:r>
              <a:rPr lang="sv-SE" sz="2000" dirty="0"/>
              <a:t> så att vårdrelaterade urinvägsinfektioner kan förhindras. För att förebygga vårdrelaterade urinvägsinfektioner ska </a:t>
            </a:r>
            <a:r>
              <a:rPr lang="sv-SE" sz="2000" dirty="0">
                <a:solidFill>
                  <a:srgbClr val="FF0000"/>
                </a:solidFill>
              </a:rPr>
              <a:t>andra alternativ </a:t>
            </a:r>
            <a:r>
              <a:rPr lang="sv-SE" sz="2000" dirty="0"/>
              <a:t>till uretrakateter</a:t>
            </a:r>
            <a:r>
              <a:rPr lang="sv-SE" sz="2000" dirty="0">
                <a:solidFill>
                  <a:srgbClr val="FF0000"/>
                </a:solidFill>
              </a:rPr>
              <a:t> </a:t>
            </a:r>
            <a:r>
              <a:rPr lang="sv-SE" sz="2000" dirty="0"/>
              <a:t>övervägas,</a:t>
            </a:r>
            <a:r>
              <a:rPr lang="sv-SE" sz="2000" dirty="0">
                <a:solidFill>
                  <a:srgbClr val="FF0000"/>
                </a:solidFill>
              </a:rPr>
              <a:t> indikationen </a:t>
            </a:r>
            <a:r>
              <a:rPr lang="sv-SE" sz="2000" dirty="0"/>
              <a:t>ska vara tydlig, </a:t>
            </a:r>
            <a:r>
              <a:rPr lang="sv-SE" sz="2000" dirty="0">
                <a:solidFill>
                  <a:srgbClr val="FF0000"/>
                </a:solidFill>
              </a:rPr>
              <a:t>insättning och hantering </a:t>
            </a:r>
            <a:r>
              <a:rPr lang="sv-SE" sz="2000" dirty="0"/>
              <a:t>av uretrakatetern ska vara </a:t>
            </a:r>
            <a:r>
              <a:rPr lang="sv-SE" sz="2000" dirty="0">
                <a:solidFill>
                  <a:srgbClr val="FF0000"/>
                </a:solidFill>
              </a:rPr>
              <a:t>aseptisk </a:t>
            </a:r>
            <a:r>
              <a:rPr lang="sv-SE" sz="2000" dirty="0"/>
              <a:t>och</a:t>
            </a:r>
            <a:r>
              <a:rPr lang="sv-SE" sz="2000" dirty="0">
                <a:solidFill>
                  <a:srgbClr val="FF0000"/>
                </a:solidFill>
              </a:rPr>
              <a:t> liggtiden </a:t>
            </a:r>
            <a:r>
              <a:rPr lang="sv-SE" sz="2000" dirty="0"/>
              <a:t>för katetern ska </a:t>
            </a:r>
            <a:r>
              <a:rPr lang="sv-SE" sz="2000" dirty="0">
                <a:solidFill>
                  <a:srgbClr val="FF0000"/>
                </a:solidFill>
              </a:rPr>
              <a:t>minimeras. </a:t>
            </a:r>
            <a:r>
              <a:rPr lang="sv-SE" sz="2000" dirty="0"/>
              <a:t>Information om katetern ska </a:t>
            </a:r>
            <a:r>
              <a:rPr lang="sv-SE" sz="2000" dirty="0">
                <a:solidFill>
                  <a:srgbClr val="FF0000"/>
                </a:solidFill>
              </a:rPr>
              <a:t>dokumenteras </a:t>
            </a:r>
            <a:r>
              <a:rPr lang="sv-SE" sz="2000" dirty="0"/>
              <a:t>och vara lätt att hitta i journalen.</a:t>
            </a:r>
          </a:p>
          <a:p>
            <a:r>
              <a:rPr lang="sv-SE" sz="2000" dirty="0"/>
              <a:t>En urinvolym &gt; 500 ml vid minst två tillfällen eller &gt;1000 ml vid ett tillfälle under vårdtiden definieras som en vårdskada och detta måste undvikas.</a:t>
            </a:r>
          </a:p>
        </p:txBody>
      </p:sp>
    </p:spTree>
    <p:extLst>
      <p:ext uri="{BB962C8B-B14F-4D97-AF65-F5344CB8AC3E}">
        <p14:creationId xmlns:p14="http://schemas.microsoft.com/office/powerpoint/2010/main" val="3937631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Indikation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/>
              <a:t>Inläggning av </a:t>
            </a:r>
            <a:r>
              <a:rPr lang="sv-SE" sz="2000" dirty="0" err="1"/>
              <a:t>uretrakateter</a:t>
            </a:r>
            <a:r>
              <a:rPr lang="sv-SE" sz="2000" dirty="0"/>
              <a:t> ska alltid ske på ordination av läkare.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/>
              <a:t>Urinretention som innebär att blåstömning inte sker över huvud taget eller att tömningen är ofullständig med </a:t>
            </a:r>
            <a:r>
              <a:rPr lang="sv-SE" sz="2000" dirty="0" err="1"/>
              <a:t>residualurin</a:t>
            </a:r>
            <a:r>
              <a:rPr lang="sv-SE" sz="2000" dirty="0"/>
              <a:t> &gt;400 ml.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/>
              <a:t>Svikt i vitala funktioner för att mäta exakta urinmängder.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/>
              <a:t>Långa operationer, vid stora vätskevolymer för att mäta exakta urinmängder.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/>
              <a:t>Urologisk kirurgi.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00680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i="1" dirty="0"/>
              <a:t>Residualurin =  resturin, den urin som blir kvar i urinblåsan efter urinering, till exempel vid prostataförstoring. </a:t>
            </a:r>
            <a:endParaRPr lang="sv-SE" i="1" strike="sngStrike" dirty="0"/>
          </a:p>
        </p:txBody>
      </p:sp>
    </p:spTree>
    <p:extLst>
      <p:ext uri="{BB962C8B-B14F-4D97-AF65-F5344CB8AC3E}">
        <p14:creationId xmlns:p14="http://schemas.microsoft.com/office/powerpoint/2010/main" val="959977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Insättning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chemeClr val="accent2"/>
                </a:solidFill>
              </a:rPr>
              <a:t>Tillvägagångssätt vid ren rutin.</a:t>
            </a:r>
          </a:p>
          <a:p>
            <a:r>
              <a:rPr lang="sv-SE" dirty="0"/>
              <a:t> 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348880"/>
            <a:ext cx="5116239" cy="4095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542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accent2"/>
                </a:solidFill>
              </a:rPr>
              <a:t>Material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/>
              <a:t>Rena kompresser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/>
              <a:t>Ren skål / uppsamlingskärl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/>
              <a:t>Steril silikonkateter; storlek och sort efter ordination. Tunnast möjliga kateter för att minimera risken för </a:t>
            </a:r>
            <a:r>
              <a:rPr lang="sv-SE" sz="2000" dirty="0" err="1"/>
              <a:t>uretratrauma</a:t>
            </a:r>
            <a:r>
              <a:rPr lang="sv-SE" sz="20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/>
              <a:t>Ren uppsamlingspåse samt hållare. Välj ett slutet tömbart uppsamlingssystem.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 err="1"/>
              <a:t>Förfylld</a:t>
            </a:r>
            <a:r>
              <a:rPr lang="sv-SE" sz="2000" dirty="0"/>
              <a:t> steril 20 ml (för kvinnor 10 ml) spruta med lokalanestetikum för </a:t>
            </a:r>
            <a:r>
              <a:rPr lang="sv-SE" sz="2000" dirty="0" err="1"/>
              <a:t>ytanestesi</a:t>
            </a:r>
            <a:r>
              <a:rPr lang="sv-SE" sz="2000" dirty="0"/>
              <a:t> i urinröret.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 err="1"/>
              <a:t>Förfylld</a:t>
            </a:r>
            <a:r>
              <a:rPr lang="sv-SE" sz="2000" dirty="0"/>
              <a:t> steril 10 ml spruta med 10 % glycerinlösning att fylla </a:t>
            </a:r>
            <a:r>
              <a:rPr lang="sv-SE" sz="2000" dirty="0" err="1"/>
              <a:t>kuffen</a:t>
            </a:r>
            <a:r>
              <a:rPr lang="sv-SE" sz="2000" dirty="0"/>
              <a:t> på katetern, mängd enligt katetertillverkarens anvisningar som finns angiva på katetern.</a:t>
            </a:r>
          </a:p>
        </p:txBody>
      </p:sp>
    </p:spTree>
    <p:extLst>
      <p:ext uri="{BB962C8B-B14F-4D97-AF65-F5344CB8AC3E}">
        <p14:creationId xmlns:p14="http://schemas.microsoft.com/office/powerpoint/2010/main" val="3482404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accent2"/>
                </a:solidFill>
              </a:rPr>
              <a:t>Förberedelser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Följ basala hygienrutiner.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Använd plastförkläde av engångstyp och rena undersökningshandskar.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Tvätta patientens underliv med intimtvål eller </a:t>
            </a:r>
            <a:r>
              <a:rPr lang="sv-SE" dirty="0" err="1"/>
              <a:t>tvättkräm</a:t>
            </a:r>
            <a:r>
              <a:rPr lang="sv-SE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Kassera undersökningshandskarna och desinfektera händerna.</a:t>
            </a:r>
          </a:p>
        </p:txBody>
      </p:sp>
    </p:spTree>
    <p:extLst>
      <p:ext uri="{BB962C8B-B14F-4D97-AF65-F5344CB8AC3E}">
        <p14:creationId xmlns:p14="http://schemas.microsoft.com/office/powerpoint/2010/main" val="3940471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2"/>
          <a:srcRect l="39077" t="11443" r="25828" b="6559"/>
          <a:stretch/>
        </p:blipFill>
        <p:spPr>
          <a:xfrm>
            <a:off x="2627784" y="692696"/>
            <a:ext cx="3096344" cy="522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725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42986" y="404664"/>
            <a:ext cx="7191375" cy="405273"/>
          </a:xfrm>
        </p:spPr>
        <p:txBody>
          <a:bodyPr/>
          <a:lstStyle/>
          <a:p>
            <a:r>
              <a:rPr lang="sv-SE" dirty="0">
                <a:solidFill>
                  <a:schemeClr val="accent2"/>
                </a:solidFill>
              </a:rPr>
              <a:t>Insättning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1033459" y="908720"/>
            <a:ext cx="7191375" cy="4273550"/>
          </a:xfrm>
        </p:spPr>
        <p:txBody>
          <a:bodyPr/>
          <a:lstStyle/>
          <a:p>
            <a:r>
              <a:rPr lang="sv-SE" sz="2400" dirty="0"/>
              <a:t>Följ anvisningarna för kvinnlig respektive manlig patient i det </a:t>
            </a:r>
            <a:r>
              <a:rPr lang="sv-SE" sz="2400" dirty="0">
                <a:solidFill>
                  <a:schemeClr val="accent2"/>
                </a:solidFill>
              </a:rPr>
              <a:t>landstingsövergripande dokumentet.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2060848"/>
            <a:ext cx="4998720" cy="399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165527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kademiska ppt mall.pptx" id="{731255E7-E186-4396-8E4E-5DF714E9085F}" vid="{8A686516-720C-453A-B1D0-3C5F01ACA443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Akademiska ppt mall</Template>
  <TotalTime>322</TotalTime>
  <Words>649</Words>
  <Application>Microsoft Office PowerPoint</Application>
  <PresentationFormat>Bildspel på skärmen (4:3)</PresentationFormat>
  <Paragraphs>71</Paragraphs>
  <Slides>16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19" baseType="lpstr">
      <vt:lpstr>Arial</vt:lpstr>
      <vt:lpstr>Times New Roman</vt:lpstr>
      <vt:lpstr>Standardformgivning</vt:lpstr>
      <vt:lpstr>Att minska vårdrelaterad urinvägsinfektion</vt:lpstr>
      <vt:lpstr>Syfte med utbildningen</vt:lpstr>
      <vt:lpstr>Indikation</vt:lpstr>
      <vt:lpstr>PowerPoint-presentation</vt:lpstr>
      <vt:lpstr>Insättning</vt:lpstr>
      <vt:lpstr>Material</vt:lpstr>
      <vt:lpstr>Förberedelser</vt:lpstr>
      <vt:lpstr>PowerPoint-presentation</vt:lpstr>
      <vt:lpstr>Insättning</vt:lpstr>
      <vt:lpstr>Problem som kan uppstå under insättning av kateter</vt:lpstr>
      <vt:lpstr>Handhavande</vt:lpstr>
      <vt:lpstr>Dokumentation i journal.</vt:lpstr>
      <vt:lpstr>Borttagande</vt:lpstr>
      <vt:lpstr>Urinodling av patient med uretrakateter</vt:lpstr>
      <vt:lpstr>Schema för kontroll av blåstömning</vt:lpstr>
      <vt:lpstr>Kontroll av blåstömning med blåsscanner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Kvarvarande uretrakateter (KAD), vuxna</dc:title>
  <dc:creator>Elisabeth Persson Flodman</dc:creator>
  <cp:lastModifiedBy>Annika Davidsson</cp:lastModifiedBy>
  <cp:revision>28</cp:revision>
  <cp:lastPrinted>2002-10-09T14:52:11Z</cp:lastPrinted>
  <dcterms:created xsi:type="dcterms:W3CDTF">2017-02-10T13:09:38Z</dcterms:created>
  <dcterms:modified xsi:type="dcterms:W3CDTF">2018-06-12T11:50:52Z</dcterms:modified>
</cp:coreProperties>
</file>